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378" r:id="rId4"/>
    <p:sldId id="385" r:id="rId5"/>
    <p:sldId id="391" r:id="rId6"/>
    <p:sldId id="396" r:id="rId7"/>
    <p:sldId id="390" r:id="rId8"/>
    <p:sldId id="397" r:id="rId9"/>
    <p:sldId id="403" r:id="rId10"/>
    <p:sldId id="401" r:id="rId11"/>
    <p:sldId id="392" r:id="rId12"/>
    <p:sldId id="398" r:id="rId13"/>
    <p:sldId id="405" r:id="rId14"/>
    <p:sldId id="406" r:id="rId15"/>
    <p:sldId id="402" r:id="rId16"/>
    <p:sldId id="404" r:id="rId17"/>
    <p:sldId id="409" r:id="rId18"/>
    <p:sldId id="400" r:id="rId19"/>
    <p:sldId id="395" r:id="rId20"/>
    <p:sldId id="408" r:id="rId21"/>
    <p:sldId id="407" r:id="rId22"/>
    <p:sldId id="410" r:id="rId23"/>
    <p:sldId id="356" r:id="rId24"/>
    <p:sldId id="312" r:id="rId25"/>
    <p:sldId id="320" r:id="rId26"/>
    <p:sldId id="384" r:id="rId27"/>
    <p:sldId id="394" r:id="rId28"/>
    <p:sldId id="365" r:id="rId29"/>
    <p:sldId id="388" r:id="rId30"/>
    <p:sldId id="381" r:id="rId31"/>
    <p:sldId id="386" r:id="rId32"/>
    <p:sldId id="374" r:id="rId33"/>
    <p:sldId id="375" r:id="rId34"/>
    <p:sldId id="377" r:id="rId35"/>
    <p:sldId id="382" r:id="rId36"/>
    <p:sldId id="399" r:id="rId37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39"/>
    <p:restoredTop sz="88550"/>
  </p:normalViewPr>
  <p:slideViewPr>
    <p:cSldViewPr snapToGrid="0">
      <p:cViewPr>
        <p:scale>
          <a:sx n="109" d="100"/>
          <a:sy n="109" d="100"/>
        </p:scale>
        <p:origin x="96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F46E7-AC74-B24A-8D7A-61E847F3340B}" type="datetimeFigureOut">
              <a:rPr lang="en-TW" smtClean="0"/>
              <a:t>2023/11/16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6F491-1A87-C04E-B10B-064C4551D64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7679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6F491-1A87-C04E-B10B-064C4551D64B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1870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47098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5423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60432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87858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US" altLang="zh-TW" b="0" i="0" dirty="0" err="1">
                <a:solidFill>
                  <a:srgbClr val="242424"/>
                </a:solidFill>
                <a:effectLst/>
                <a:latin typeface="source-serif-pro"/>
              </a:rPr>
              <a:t>Arxiv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引用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 190</a:t>
            </a:r>
          </a:p>
          <a:p>
            <a:pPr algn="l">
              <a:buFont typeface="+mj-lt"/>
              <a:buAutoNum type="arabicPeriod"/>
            </a:pPr>
            <a:r>
              <a:rPr lang="en-US" altLang="zh-TW" dirty="0"/>
              <a:t> WSDM </a:t>
            </a:r>
            <a:r>
              <a:rPr lang="zh-TW" altLang="en-US" dirty="0"/>
              <a:t>引用</a:t>
            </a:r>
            <a:r>
              <a:rPr lang="en-US" altLang="zh-TW" dirty="0"/>
              <a:t>193</a:t>
            </a:r>
          </a:p>
          <a:p>
            <a:pPr algn="l">
              <a:buFont typeface="+mj-lt"/>
              <a:buAutoNum type="arabicPeriod"/>
            </a:pPr>
            <a:r>
              <a:rPr lang="en-US" altLang="zh-TW" dirty="0"/>
              <a:t> https://</a:t>
            </a:r>
            <a:r>
              <a:rPr lang="en-US" altLang="zh-TW" dirty="0" err="1"/>
              <a:t>scholar.google.com.tw</a:t>
            </a:r>
            <a:r>
              <a:rPr lang="en-US" altLang="zh-TW" dirty="0"/>
              <a:t>/</a:t>
            </a:r>
            <a:r>
              <a:rPr lang="en-US" altLang="zh-TW" dirty="0" err="1"/>
              <a:t>scholar?q</a:t>
            </a:r>
            <a:r>
              <a:rPr lang="en-US" altLang="zh-TW" dirty="0"/>
              <a:t>=</a:t>
            </a:r>
            <a:r>
              <a:rPr lang="en-US" altLang="zh-TW" dirty="0" err="1"/>
              <a:t>Tianxiang+Zhao</a:t>
            </a:r>
            <a:r>
              <a:rPr lang="en-US" altLang="zh-TW" dirty="0"/>
              <a:t>,+</a:t>
            </a:r>
            <a:r>
              <a:rPr lang="en-US" altLang="zh-TW" dirty="0" err="1"/>
              <a:t>Xiang+Zhang</a:t>
            </a:r>
            <a:r>
              <a:rPr lang="en-US" altLang="zh-TW" dirty="0"/>
              <a:t>,+</a:t>
            </a:r>
            <a:r>
              <a:rPr lang="en-US" altLang="zh-TW" dirty="0" err="1"/>
              <a:t>Suhang+Wang&amp;hl</a:t>
            </a:r>
            <a:r>
              <a:rPr lang="en-US" altLang="zh-TW" dirty="0"/>
              <a:t>=</a:t>
            </a:r>
            <a:r>
              <a:rPr lang="en-US" altLang="zh-TW" dirty="0" err="1"/>
              <a:t>zh-TW&amp;as_sdt</a:t>
            </a:r>
            <a:r>
              <a:rPr lang="en-US" altLang="zh-TW" dirty="0"/>
              <a:t>=0&amp;as_vis=1&amp;oi=scholar </a:t>
            </a:r>
          </a:p>
          <a:p>
            <a:pPr algn="l">
              <a:buFont typeface="+mj-lt"/>
              <a:buAutoNum type="arabicPeriod"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19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76651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設定一個採樣倍率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N，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也就是對每個樣本需要生成幾個合成樣本</a:t>
            </a:r>
          </a:p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設定一個近鄰值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K ，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針對該樣本找出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K 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個最近鄰樣本並從中隨機選一個</a:t>
            </a:r>
          </a:p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根據以下公式來創造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N 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個樣本</a:t>
            </a:r>
          </a:p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21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19292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設定一個採樣倍率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N，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也就是對每個樣本需要生成幾個合成樣本</a:t>
            </a:r>
          </a:p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設定一個近鄰值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K ，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針對該樣本找出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K 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個最近鄰樣本並從中隨機選一個</a:t>
            </a:r>
          </a:p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根據以下公式來創造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N 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個樣本</a:t>
            </a:r>
          </a:p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22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64844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24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05481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27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25347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28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86714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41760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29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37171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30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21884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31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08683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32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05032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</a:t>
            </a:r>
            <a:r>
              <a:rPr lang="en-US" altLang="zh-TW" dirty="0"/>
              <a:t>`</a:t>
            </a:r>
            <a:r>
              <a:rPr lang="en-US" altLang="zh-TW" dirty="0" err="1"/>
              <a:t>MLPPredictor</a:t>
            </a:r>
            <a:r>
              <a:rPr lang="en-US" altLang="zh-TW" dirty="0"/>
              <a:t>`</a:t>
            </a:r>
            <a:r>
              <a:rPr lang="zh-TW" altLang="en-US" dirty="0"/>
              <a:t>模型是用於邊預測或稱為鏈接預測的。鏈接預測的目的是預測兩個節點之間是否存在邊。這是圖學習中的一個重要任務，被應用於許多領域，例如社交網絡中的好友推薦或蛋白質互作網絡的互作預測。</a:t>
            </a:r>
          </a:p>
          <a:p>
            <a:endParaRPr lang="zh-TW" altLang="en-US" dirty="0"/>
          </a:p>
          <a:p>
            <a:r>
              <a:rPr lang="en-US" altLang="zh-TW" dirty="0"/>
              <a:t>1. **</a:t>
            </a:r>
            <a:r>
              <a:rPr lang="zh-TW" altLang="en-US" dirty="0"/>
              <a:t>初始化 </a:t>
            </a:r>
            <a:r>
              <a:rPr lang="en-US" altLang="zh-TW" dirty="0"/>
              <a:t>(`__</a:t>
            </a:r>
            <a:r>
              <a:rPr lang="en-US" altLang="zh-TW" dirty="0" err="1"/>
              <a:t>init</a:t>
            </a:r>
            <a:r>
              <a:rPr lang="en-US" altLang="zh-TW" dirty="0"/>
              <a:t>__` </a:t>
            </a:r>
            <a:r>
              <a:rPr lang="zh-TW" altLang="en-US" dirty="0"/>
              <a:t>方法</a:t>
            </a:r>
            <a:r>
              <a:rPr lang="en-US" altLang="zh-TW" dirty="0"/>
              <a:t>)**:</a:t>
            </a:r>
          </a:p>
          <a:p>
            <a:r>
              <a:rPr lang="en-US" altLang="zh-TW" dirty="0"/>
              <a:t>    - </a:t>
            </a:r>
            <a:r>
              <a:rPr lang="zh-TW" altLang="en-US" dirty="0"/>
              <a:t>定義一個全連接線性層</a:t>
            </a:r>
            <a:r>
              <a:rPr lang="en-US" altLang="zh-TW" dirty="0"/>
              <a:t>`</a:t>
            </a:r>
            <a:r>
              <a:rPr lang="en-US" altLang="zh-TW" dirty="0" err="1"/>
              <a:t>self.W</a:t>
            </a:r>
            <a:r>
              <a:rPr lang="en-US" altLang="zh-TW" dirty="0"/>
              <a:t>`</a:t>
            </a:r>
            <a:r>
              <a:rPr lang="zh-TW" altLang="en-US" dirty="0"/>
              <a:t>，其輸入特徵的大小是 </a:t>
            </a:r>
            <a:r>
              <a:rPr lang="en-US" altLang="zh-TW" dirty="0"/>
              <a:t>`</a:t>
            </a:r>
            <a:r>
              <a:rPr lang="en-US" altLang="zh-TW" dirty="0" err="1"/>
              <a:t>in_features</a:t>
            </a:r>
            <a:r>
              <a:rPr lang="en-US" altLang="zh-TW" dirty="0"/>
              <a:t> * 2`</a:t>
            </a:r>
            <a:r>
              <a:rPr lang="zh-TW" altLang="en-US" dirty="0"/>
              <a:t>。這是因為我們將來源節點</a:t>
            </a:r>
            <a:r>
              <a:rPr lang="en-US" altLang="zh-TW" dirty="0"/>
              <a:t>`</a:t>
            </a:r>
            <a:r>
              <a:rPr lang="en-US" altLang="zh-TW" dirty="0" err="1"/>
              <a:t>h_u</a:t>
            </a:r>
            <a:r>
              <a:rPr lang="en-US" altLang="zh-TW" dirty="0"/>
              <a:t>`</a:t>
            </a:r>
            <a:r>
              <a:rPr lang="zh-TW" altLang="en-US" dirty="0"/>
              <a:t>和目標節點</a:t>
            </a:r>
            <a:r>
              <a:rPr lang="en-US" altLang="zh-TW" dirty="0"/>
              <a:t>`</a:t>
            </a:r>
            <a:r>
              <a:rPr lang="en-US" altLang="zh-TW" dirty="0" err="1"/>
              <a:t>h_v</a:t>
            </a:r>
            <a:r>
              <a:rPr lang="en-US" altLang="zh-TW" dirty="0"/>
              <a:t>`</a:t>
            </a:r>
            <a:r>
              <a:rPr lang="zh-TW" altLang="en-US" dirty="0"/>
              <a:t>的表示向量拼接起來，所以尺寸變為雙倍。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- </a:t>
            </a:r>
            <a:r>
              <a:rPr lang="zh-TW" altLang="en-US" dirty="0"/>
              <a:t>輸出的尺寸是 </a:t>
            </a:r>
            <a:r>
              <a:rPr lang="en-US" altLang="zh-TW" dirty="0"/>
              <a:t>`</a:t>
            </a:r>
            <a:r>
              <a:rPr lang="en-US" altLang="zh-TW" dirty="0" err="1"/>
              <a:t>out_classes</a:t>
            </a:r>
            <a:r>
              <a:rPr lang="en-US" altLang="zh-TW" dirty="0"/>
              <a:t>`</a:t>
            </a:r>
            <a:r>
              <a:rPr lang="zh-TW" altLang="en-US" dirty="0"/>
              <a:t>，這對應於邊的類別數量。</a:t>
            </a:r>
          </a:p>
          <a:p>
            <a:endParaRPr lang="zh-TW" altLang="en-US" dirty="0"/>
          </a:p>
          <a:p>
            <a:r>
              <a:rPr lang="en-US" altLang="zh-TW" dirty="0"/>
              <a:t>2. **</a:t>
            </a:r>
            <a:r>
              <a:rPr lang="en-US" altLang="zh-TW" dirty="0" err="1"/>
              <a:t>apply_edges</a:t>
            </a:r>
            <a:r>
              <a:rPr lang="en-US" altLang="zh-TW" dirty="0"/>
              <a:t> </a:t>
            </a:r>
            <a:r>
              <a:rPr lang="zh-TW" altLang="en-US" dirty="0"/>
              <a:t>方法**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    - </a:t>
            </a:r>
            <a:r>
              <a:rPr lang="zh-TW" altLang="en-US" dirty="0"/>
              <a:t>這個方法的作用是為圖中的每一條邊計算一個</a:t>
            </a:r>
            <a:r>
              <a:rPr lang="en-US" altLang="zh-TW" dirty="0"/>
              <a:t>'score'</a:t>
            </a:r>
            <a:r>
              <a:rPr lang="zh-TW" altLang="en-US" dirty="0"/>
              <a:t>。這個</a:t>
            </a:r>
            <a:r>
              <a:rPr lang="en-US" altLang="zh-TW" dirty="0"/>
              <a:t>'score'</a:t>
            </a:r>
            <a:r>
              <a:rPr lang="zh-TW" altLang="en-US" dirty="0"/>
              <a:t>可以被解釋為邊的類別。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- </a:t>
            </a:r>
            <a:r>
              <a:rPr lang="zh-TW" altLang="en-US" dirty="0"/>
              <a:t>它首先從圖中提取來源節點</a:t>
            </a:r>
            <a:r>
              <a:rPr lang="en-US" altLang="zh-TW" dirty="0"/>
              <a:t>`</a:t>
            </a:r>
            <a:r>
              <a:rPr lang="en-US" altLang="zh-TW" dirty="0" err="1"/>
              <a:t>h_u</a:t>
            </a:r>
            <a:r>
              <a:rPr lang="en-US" altLang="zh-TW" dirty="0"/>
              <a:t>`</a:t>
            </a:r>
            <a:r>
              <a:rPr lang="zh-TW" altLang="en-US" dirty="0"/>
              <a:t>和目標節點</a:t>
            </a:r>
            <a:r>
              <a:rPr lang="en-US" altLang="zh-TW" dirty="0"/>
              <a:t>`</a:t>
            </a:r>
            <a:r>
              <a:rPr lang="en-US" altLang="zh-TW" dirty="0" err="1"/>
              <a:t>h_v</a:t>
            </a:r>
            <a:r>
              <a:rPr lang="en-US" altLang="zh-TW" dirty="0"/>
              <a:t>`</a:t>
            </a:r>
            <a:r>
              <a:rPr lang="zh-TW" altLang="en-US" dirty="0"/>
              <a:t>的表示向量。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- </a:t>
            </a:r>
            <a:r>
              <a:rPr lang="zh-TW" altLang="en-US" dirty="0"/>
              <a:t>接著，它將這兩個表示向量拼接起來，並通過</a:t>
            </a:r>
            <a:r>
              <a:rPr lang="en-US" altLang="zh-TW" dirty="0"/>
              <a:t>`</a:t>
            </a:r>
            <a:r>
              <a:rPr lang="en-US" altLang="zh-TW" dirty="0" err="1"/>
              <a:t>self.W</a:t>
            </a:r>
            <a:r>
              <a:rPr lang="en-US" altLang="zh-TW" dirty="0"/>
              <a:t>`</a:t>
            </a:r>
            <a:r>
              <a:rPr lang="zh-TW" altLang="en-US" dirty="0"/>
              <a:t>線性層計算</a:t>
            </a:r>
            <a:r>
              <a:rPr lang="en-US" altLang="zh-TW" dirty="0"/>
              <a:t>'score'</a:t>
            </a:r>
            <a:r>
              <a:rPr lang="zh-TW" altLang="en-US" dirty="0"/>
              <a:t>。</a:t>
            </a:r>
          </a:p>
          <a:p>
            <a:endParaRPr lang="zh-TW" altLang="en-US" dirty="0"/>
          </a:p>
          <a:p>
            <a:r>
              <a:rPr lang="en-US" altLang="zh-TW" dirty="0"/>
              <a:t>3. **</a:t>
            </a:r>
            <a:r>
              <a:rPr lang="zh-TW" altLang="en-US" dirty="0"/>
              <a:t>前向方法 </a:t>
            </a:r>
            <a:r>
              <a:rPr lang="en-US" altLang="zh-TW" dirty="0"/>
              <a:t>(`forward`)**:</a:t>
            </a:r>
          </a:p>
          <a:p>
            <a:r>
              <a:rPr lang="en-US" altLang="zh-TW" dirty="0"/>
              <a:t>    - </a:t>
            </a:r>
            <a:r>
              <a:rPr lang="zh-TW" altLang="en-US" dirty="0"/>
              <a:t>接收一個圖和它的節點表示</a:t>
            </a:r>
            <a:r>
              <a:rPr lang="en-US" altLang="zh-TW" dirty="0"/>
              <a:t>`h`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- </a:t>
            </a:r>
            <a:r>
              <a:rPr lang="zh-TW" altLang="en-US" dirty="0"/>
              <a:t>它將這些節點表示設定為圖的節點數據。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- </a:t>
            </a:r>
            <a:r>
              <a:rPr lang="zh-TW" altLang="en-US" dirty="0"/>
              <a:t>使用</a:t>
            </a:r>
            <a:r>
              <a:rPr lang="en-US" altLang="zh-TW" dirty="0"/>
              <a:t>`</a:t>
            </a:r>
            <a:r>
              <a:rPr lang="en-US" altLang="zh-TW" dirty="0" err="1"/>
              <a:t>apply_edges</a:t>
            </a:r>
            <a:r>
              <a:rPr lang="en-US" altLang="zh-TW" dirty="0"/>
              <a:t>`</a:t>
            </a:r>
            <a:r>
              <a:rPr lang="zh-TW" altLang="en-US" dirty="0"/>
              <a:t>方法為圖中的每一條邊計算一個</a:t>
            </a:r>
            <a:r>
              <a:rPr lang="en-US" altLang="zh-TW" dirty="0"/>
              <a:t>'score'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- </a:t>
            </a:r>
            <a:r>
              <a:rPr lang="zh-TW" altLang="en-US" dirty="0"/>
              <a:t>返回邊的</a:t>
            </a:r>
            <a:r>
              <a:rPr lang="en-US" altLang="zh-TW" dirty="0"/>
              <a:t>'score'</a:t>
            </a:r>
            <a:r>
              <a:rPr lang="zh-TW" altLang="en-US" dirty="0"/>
              <a:t>。</a:t>
            </a:r>
          </a:p>
          <a:p>
            <a:endParaRPr lang="zh-TW" altLang="en-US" dirty="0"/>
          </a:p>
          <a:p>
            <a:r>
              <a:rPr lang="zh-TW" altLang="en-US" dirty="0"/>
              <a:t>總之，</a:t>
            </a:r>
            <a:r>
              <a:rPr lang="en-US" altLang="zh-TW" dirty="0"/>
              <a:t>`</a:t>
            </a:r>
            <a:r>
              <a:rPr lang="en-US" altLang="zh-TW" dirty="0" err="1"/>
              <a:t>MLPPredictor</a:t>
            </a:r>
            <a:r>
              <a:rPr lang="en-US" altLang="zh-TW" dirty="0"/>
              <a:t>`</a:t>
            </a:r>
            <a:r>
              <a:rPr lang="zh-TW" altLang="en-US" dirty="0"/>
              <a:t>使用來源和目標節點的表示計算圖中每一條邊的</a:t>
            </a:r>
            <a:r>
              <a:rPr lang="en-US" altLang="zh-TW" dirty="0"/>
              <a:t>'score'</a:t>
            </a:r>
            <a:r>
              <a:rPr lang="zh-TW" altLang="en-US" dirty="0"/>
              <a:t>，這些</a:t>
            </a:r>
            <a:r>
              <a:rPr lang="en-US" altLang="zh-TW" dirty="0"/>
              <a:t>'score'</a:t>
            </a:r>
            <a:r>
              <a:rPr lang="zh-TW" altLang="en-US" dirty="0"/>
              <a:t>可以用於邊的預測任務。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33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72188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34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15942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35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920167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36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7350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78878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54912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30405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5875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64580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27534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9CB7D-C514-3544-A72A-E200086B53CC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1431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BDD59-54F0-A23F-B4F6-62507F4D2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FFC29-1808-37CA-0726-C905913C8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F1F7A-6A95-C355-A547-506009BB7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4EF8-F8EE-1948-B7F8-CDE2BA55EBA3}" type="datetime1">
              <a:rPr lang="en-US" smtClean="0"/>
              <a:t>11/16/23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04F00-51F3-BA74-22FE-0CC051B3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3EE2B-960C-07FE-DDEE-96CD99C3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5582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A6FDC-34C4-BFC3-BA64-305C94ED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B8E0D-D469-A673-BC92-B39938BE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87835-86E1-82AE-A02B-7F25C728C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7AD7-2116-5A41-8EDE-6BB6E81970E0}" type="datetime1">
              <a:rPr lang="en-US" smtClean="0"/>
              <a:t>11/16/23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66066-61ED-03F7-70E9-95AC1CFC0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B4C54-D4E8-460B-E801-FE8A8931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719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0F4E25-F354-3572-2DCA-751B65054F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BD73B-CF98-C5B8-51FD-C0D22E729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DF0CD-404C-8269-A4CD-717DD4ED0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54AFA-ACA5-D643-AFA2-7E457DD24DF7}" type="datetime1">
              <a:rPr lang="en-US" smtClean="0"/>
              <a:t>11/16/23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838DC-032A-A5E8-2849-DBFE64181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90758-FD94-6611-1BD3-87789B441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02058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89A60-1021-74DB-DEFF-86316B75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7E8B4-6EA8-9142-2DDA-9FB15EF9E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F3A3B-50D6-240E-E774-494DA922C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A1D64-0D43-8343-8F3E-0CF7D359B229}" type="datetime1">
              <a:rPr lang="en-US" smtClean="0"/>
              <a:t>11/16/23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2A08B-0CC7-F10B-E78F-AF2410FAD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EF6BB-8244-A97F-1239-07E303F3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9118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D64D-589F-D2A1-5C59-FA836CC0F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A9640-1DA7-4890-DE8F-B8971BE45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1E9A3-9B69-CA9C-ACD4-A36A9C1EF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A2B9-C19E-4847-96A2-4C98048AC6CB}" type="datetime1">
              <a:rPr lang="en-US" smtClean="0"/>
              <a:t>11/16/23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C51C1-9C8D-D120-9E99-759948C15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55810-E542-DD8F-A3AC-E53B56EBF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75653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183A-282A-578B-297F-8C7D6974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4AC5C-7642-FB92-981C-50838C11D4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112EC-0374-5714-99E8-658D462DA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6E5A9-6D34-A5E4-CCD7-3C42D825D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34B1-02FE-FD4D-9B2E-AB7942E9D2EE}" type="datetime1">
              <a:rPr lang="en-US" smtClean="0"/>
              <a:t>11/16/23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1E5D1-7E2B-CCF2-536D-8B49A096B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D6B72-D72A-4A79-4416-748A8958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61869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5130-0AFF-D064-C2A5-C13D993F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1B809-C290-EA5E-AE8C-8F89AFED9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0F48F-CE7C-1FCB-C518-E293AA5E9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ECAAE0-2588-9933-3EAE-1F1301975C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BBDCC-D61B-8F1D-71F0-8252B04DB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98FF6E-7A48-5F7B-2BF1-1681DECC2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55BE-0370-354B-B7DC-74287DCA0691}" type="datetime1">
              <a:rPr lang="en-US" smtClean="0"/>
              <a:t>11/16/23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FF0B16-B5EF-FC72-15ED-248D2C6B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D571A8-A1A8-7DC0-62CC-8CF4F950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28724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E344-B093-DB29-B166-3D9482A61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C2422A-F9E1-5CFD-302F-F1C237AA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E947-CD42-C640-AA68-FF39D56394B9}" type="datetime1">
              <a:rPr lang="en-US" smtClean="0"/>
              <a:t>11/16/23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90A2C-6A67-F602-A591-D6C167D59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B2E6E-08F0-A3D8-5365-6D221E4D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79563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D1EAF2-157D-BF56-0F39-C77780CB4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88767-BFAB-074B-897C-98257EF1C28A}" type="datetime1">
              <a:rPr lang="en-US" smtClean="0"/>
              <a:t>11/16/23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95746-6DDF-2D6C-DF51-00071B62F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CF5C7-94F6-8EAC-5C29-8442D0AA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57565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69896-3EBC-8D98-B516-71A79D590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A9688-E508-B0DE-FC5B-34360AAF4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800E8-5B0C-6543-C859-538D7C556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2B910-1785-6C42-1420-2918848C4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1063-3940-FF48-A04A-958D086D794C}" type="datetime1">
              <a:rPr lang="en-US" smtClean="0"/>
              <a:t>11/16/23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A4E5D-20DD-0AD1-3B64-29A5EF1D2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67F50-995B-0C22-E162-07186DAF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7141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75109-F1F9-ECD7-52A5-BFD907EE1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AB6EF-DC40-5CBD-7DFC-AFE5FF84F8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190F6-29A9-541F-AB1D-51FA92E86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349B1-A4CF-97F5-C959-CEB73B17B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CE3AD-49F2-434D-BD1B-37AEE374DAF5}" type="datetime1">
              <a:rPr lang="en-US" smtClean="0"/>
              <a:t>11/16/23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6335C-D4EB-FA3C-4D8D-C2363341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F20B9-F721-CC60-98F3-CF50F396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3062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0D6E51-91AA-0A52-04A2-4EA7C1AC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4FFCB-F5E4-FE49-EF10-E7B741508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218FA-35E5-9FFE-94CF-CC71EF5204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A6C80-6E0D-374C-9F82-A170BB459CEA}" type="datetime1">
              <a:rPr lang="en-US" smtClean="0"/>
              <a:t>11/16/23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8DB13-DC06-EE18-D528-2621428DE7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A6789-D110-4C45-398C-13211D2C4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56E10-B3DB-CB42-894C-E44038C8B0C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21265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anxiangZhao/GraphSmot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pXkPq3YAAAAJ&amp;hl=e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uhangwang.ist.psu.edu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FD8B-D060-737F-9B17-ED60EDF168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b="1" dirty="0"/>
              <a:t>Progess of the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53297-90AB-51B6-ECCD-73826C028F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TW" dirty="0"/>
              <a:t>Tsung-Min Pai</a:t>
            </a:r>
          </a:p>
          <a:p>
            <a:r>
              <a:rPr lang="en-TW" dirty="0"/>
              <a:t>2023/11/17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9510A-1B18-3418-691F-675765539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303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1D5D-BC21-FE6C-199A-114DD8A93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289" y="1500931"/>
            <a:ext cx="10079421" cy="2387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TW" sz="4800" b="1" dirty="0"/>
              <a:t>Experiment - Observe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4D631-FD05-0882-9331-7401BF92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65982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87" y="194991"/>
            <a:ext cx="10515600" cy="1325563"/>
          </a:xfrm>
        </p:spPr>
        <p:txBody>
          <a:bodyPr/>
          <a:lstStyle/>
          <a:p>
            <a:r>
              <a:rPr lang="en-TW" b="1" dirty="0"/>
              <a:t>Thoughts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11</a:t>
            </a:fld>
            <a:endParaRPr lang="en-T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1571ED-9573-706A-BDFA-548120472BE4}"/>
              </a:ext>
            </a:extLst>
          </p:cNvPr>
          <p:cNvSpPr txBox="1"/>
          <p:nvPr/>
        </p:nvSpPr>
        <p:spPr>
          <a:xfrm>
            <a:off x="602489" y="1720840"/>
            <a:ext cx="112687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TW" sz="2400" dirty="0"/>
              <a:t>Try the ensemble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TW" sz="2400" dirty="0"/>
              <a:t>Different GNN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TW" sz="2400" dirty="0"/>
              <a:t>D</a:t>
            </a:r>
            <a:r>
              <a:rPr lang="en-US" sz="2400" dirty="0"/>
              <a:t>i</a:t>
            </a:r>
            <a:r>
              <a:rPr lang="en-TW" sz="2400" dirty="0"/>
              <a:t>fferent </a:t>
            </a:r>
            <a:r>
              <a:rPr lang="en-TW" sz="2400" b="1" dirty="0"/>
              <a:t>hidden dimension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TW" sz="2400" dirty="0"/>
              <a:t>Different </a:t>
            </a:r>
            <a:r>
              <a:rPr lang="en-TW" sz="2400" b="1" dirty="0"/>
              <a:t>embedding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TW" sz="2400" dirty="0"/>
              <a:t>Different </a:t>
            </a:r>
            <a:r>
              <a:rPr lang="en-TW" sz="2400" b="1" dirty="0"/>
              <a:t>model</a:t>
            </a:r>
          </a:p>
          <a:p>
            <a:pPr lvl="2"/>
            <a:endParaRPr lang="en-TW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TW" sz="2400" dirty="0"/>
              <a:t>Different type of model </a:t>
            </a:r>
            <a:r>
              <a:rPr lang="en-TW" sz="2400" dirty="0">
                <a:sym typeface="Wingdings" pitchFamily="2" charset="2"/>
              </a:rPr>
              <a:t> </a:t>
            </a:r>
            <a:r>
              <a:rPr lang="en-TW" sz="2400" b="1" dirty="0">
                <a:sym typeface="Wingdings" pitchFamily="2" charset="2"/>
              </a:rPr>
              <a:t>MLP, RNN, GNN…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TW" sz="2400" dirty="0">
                <a:sym typeface="Wingdings" pitchFamily="2" charset="2"/>
              </a:rPr>
              <a:t>Maybe the different can identify the different single triplet class</a:t>
            </a:r>
          </a:p>
          <a:p>
            <a:pPr lvl="2"/>
            <a:endParaRPr lang="en-TW" sz="2400" dirty="0"/>
          </a:p>
        </p:txBody>
      </p:sp>
    </p:spTree>
    <p:extLst>
      <p:ext uri="{BB962C8B-B14F-4D97-AF65-F5344CB8AC3E}">
        <p14:creationId xmlns:p14="http://schemas.microsoft.com/office/powerpoint/2010/main" val="301602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87" y="194991"/>
            <a:ext cx="10515600" cy="1325563"/>
          </a:xfrm>
        </p:spPr>
        <p:txBody>
          <a:bodyPr/>
          <a:lstStyle/>
          <a:p>
            <a:r>
              <a:rPr lang="en-TW" b="1" dirty="0"/>
              <a:t>Ensemble - Voting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12</a:t>
            </a:fld>
            <a:endParaRPr lang="en-T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1571ED-9573-706A-BDFA-548120472BE4}"/>
              </a:ext>
            </a:extLst>
          </p:cNvPr>
          <p:cNvSpPr txBox="1"/>
          <p:nvPr/>
        </p:nvSpPr>
        <p:spPr>
          <a:xfrm>
            <a:off x="619206" y="1318289"/>
            <a:ext cx="11268761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</a:t>
            </a:r>
            <a:r>
              <a:rPr lang="en-TW" sz="2400" dirty="0"/>
              <a:t>oticed that </a:t>
            </a:r>
            <a:r>
              <a:rPr lang="en-US" sz="2400" b="1" dirty="0"/>
              <a:t>T1518_c9b </a:t>
            </a:r>
            <a:r>
              <a:rPr lang="en-TW" sz="2400" dirty="0"/>
              <a:t>always got predicted in all t</a:t>
            </a:r>
            <a:r>
              <a:rPr lang="en-US" sz="2400" dirty="0"/>
              <a:t>he</a:t>
            </a:r>
            <a:r>
              <a:rPr lang="en-TW" sz="2400" dirty="0"/>
              <a:t> experiments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W" sz="2400" dirty="0"/>
              <a:t>Euni’s MLP and RNN also predict </a:t>
            </a:r>
            <a:r>
              <a:rPr lang="en-US" sz="2400" b="1" dirty="0"/>
              <a:t>T1518_c9b </a:t>
            </a:r>
            <a:r>
              <a:rPr lang="en-US" sz="2400" dirty="0"/>
              <a:t>perfectly </a:t>
            </a:r>
            <a:r>
              <a:rPr lang="en-US" sz="2200" dirty="0">
                <a:sym typeface="Wingdings" pitchFamily="2" charset="2"/>
              </a:rPr>
              <a:t>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b="1" dirty="0">
                <a:solidFill>
                  <a:srgbClr val="FF0000"/>
                </a:solidFill>
                <a:sym typeface="Wingdings" pitchFamily="2" charset="2"/>
              </a:rPr>
              <a:t>Reason ?!</a:t>
            </a:r>
            <a:endParaRPr lang="en-US" sz="24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Experiment result on the single triplet case: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Voting</a:t>
            </a:r>
            <a:r>
              <a:rPr lang="en-TW" sz="2400" dirty="0"/>
              <a:t> these three models (MLP, RNN, GNN) may not be useful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TW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A30FA-3846-CC60-BFD7-6A699B20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31" y="3003550"/>
            <a:ext cx="6413500" cy="850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DB7157-F169-9C5C-4B31-A924CDE8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531" y="4697139"/>
            <a:ext cx="9060566" cy="16389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9B42FB-7D10-5AB6-FE0C-8039CEBB85E1}"/>
              </a:ext>
            </a:extLst>
          </p:cNvPr>
          <p:cNvSpPr txBox="1"/>
          <p:nvPr/>
        </p:nvSpPr>
        <p:spPr>
          <a:xfrm>
            <a:off x="1136531" y="6352143"/>
            <a:ext cx="508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TW" dirty="0"/>
              <a:t>ince the order of the prediction would be the same</a:t>
            </a:r>
          </a:p>
        </p:txBody>
      </p:sp>
    </p:spTree>
    <p:extLst>
      <p:ext uri="{BB962C8B-B14F-4D97-AF65-F5344CB8AC3E}">
        <p14:creationId xmlns:p14="http://schemas.microsoft.com/office/powerpoint/2010/main" val="373304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87" y="194991"/>
            <a:ext cx="10515600" cy="1325563"/>
          </a:xfrm>
        </p:spPr>
        <p:txBody>
          <a:bodyPr/>
          <a:lstStyle/>
          <a:p>
            <a:r>
              <a:rPr lang="en-US" b="1" dirty="0"/>
              <a:t>Observation of the Prediction</a:t>
            </a:r>
            <a:endParaRPr lang="en-TW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13</a:t>
            </a:fld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7C7E7-4466-87F5-62F2-A7C92A17C754}"/>
              </a:ext>
            </a:extLst>
          </p:cNvPr>
          <p:cNvSpPr txBox="1"/>
          <p:nvPr/>
        </p:nvSpPr>
        <p:spPr>
          <a:xfrm>
            <a:off x="602489" y="1409341"/>
            <a:ext cx="11268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the original training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distribution of the prediction is so sparse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Most of the predictions are like this: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0BBF8-2109-51B7-BA76-E303B259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9" y="2979001"/>
            <a:ext cx="10412572" cy="3684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F2569C-D187-A549-218B-AAA69F8F7B14}"/>
              </a:ext>
            </a:extLst>
          </p:cNvPr>
          <p:cNvSpPr txBox="1"/>
          <p:nvPr/>
        </p:nvSpPr>
        <p:spPr>
          <a:xfrm>
            <a:off x="1176939" y="4359340"/>
            <a:ext cx="2777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/>
              <a:t>Red</a:t>
            </a:r>
            <a:r>
              <a:rPr lang="en-TW" dirty="0"/>
              <a:t>: non-single triplet edge</a:t>
            </a:r>
          </a:p>
          <a:p>
            <a:r>
              <a:rPr lang="en-TW" b="1" dirty="0"/>
              <a:t>Blue</a:t>
            </a:r>
            <a:r>
              <a:rPr lang="en-TW" dirty="0"/>
              <a:t>: single triplet edge</a:t>
            </a:r>
          </a:p>
          <a:p>
            <a:r>
              <a:rPr lang="en-TW" b="1" dirty="0"/>
              <a:t>Green</a:t>
            </a:r>
            <a:r>
              <a:rPr lang="en-TW" dirty="0"/>
              <a:t>: itself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664EF-59AD-08FF-38D1-AE231184A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39" y="3294551"/>
            <a:ext cx="63881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2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87" y="194991"/>
            <a:ext cx="10515600" cy="1325563"/>
          </a:xfrm>
        </p:spPr>
        <p:txBody>
          <a:bodyPr/>
          <a:lstStyle/>
          <a:p>
            <a:r>
              <a:rPr lang="en-US" b="1" dirty="0"/>
              <a:t>Observation of the Prediction</a:t>
            </a:r>
            <a:endParaRPr lang="en-TW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14</a:t>
            </a:fld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7C7E7-4466-87F5-62F2-A7C92A17C754}"/>
              </a:ext>
            </a:extLst>
          </p:cNvPr>
          <p:cNvSpPr txBox="1"/>
          <p:nvPr/>
        </p:nvSpPr>
        <p:spPr>
          <a:xfrm>
            <a:off x="602489" y="1409341"/>
            <a:ext cx="11268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# of the predicted labels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BAA428-64DF-8924-7739-EC6656587BD3}"/>
              </a:ext>
            </a:extLst>
          </p:cNvPr>
          <p:cNvCxnSpPr>
            <a:cxnSpLocks/>
          </p:cNvCxnSpPr>
          <p:nvPr/>
        </p:nvCxnSpPr>
        <p:spPr>
          <a:xfrm>
            <a:off x="2895600" y="2376255"/>
            <a:ext cx="410308" cy="186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51246A-D0B4-76A9-F374-96D7EC3446FE}"/>
              </a:ext>
            </a:extLst>
          </p:cNvPr>
          <p:cNvCxnSpPr>
            <a:cxnSpLocks/>
          </p:cNvCxnSpPr>
          <p:nvPr/>
        </p:nvCxnSpPr>
        <p:spPr>
          <a:xfrm>
            <a:off x="1671375" y="2469292"/>
            <a:ext cx="410308" cy="186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8D37DED-B6E9-989C-92E4-62D7CC1F8D18}"/>
              </a:ext>
            </a:extLst>
          </p:cNvPr>
          <p:cNvSpPr txBox="1"/>
          <p:nvPr/>
        </p:nvSpPr>
        <p:spPr>
          <a:xfrm>
            <a:off x="3256029" y="2467544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b="1" dirty="0"/>
              <a:t>T1047</a:t>
            </a:r>
            <a:endParaRPr lang="en-TW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B37B4C-AE32-CA62-D896-46E29D169ADC}"/>
              </a:ext>
            </a:extLst>
          </p:cNvPr>
          <p:cNvSpPr txBox="1"/>
          <p:nvPr/>
        </p:nvSpPr>
        <p:spPr>
          <a:xfrm>
            <a:off x="2031901" y="256232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b="1" dirty="0"/>
              <a:t>T1016</a:t>
            </a:r>
            <a:endParaRPr lang="en-TW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A2B10B-04A4-8DCC-2EE0-39803343575A}"/>
              </a:ext>
            </a:extLst>
          </p:cNvPr>
          <p:cNvSpPr txBox="1"/>
          <p:nvPr/>
        </p:nvSpPr>
        <p:spPr>
          <a:xfrm>
            <a:off x="2006319" y="2946856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b="1" dirty="0"/>
              <a:t>T1490</a:t>
            </a:r>
            <a:endParaRPr lang="en-TW" sz="12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D1C885-CBED-0180-633A-0A54AE7E264C}"/>
              </a:ext>
            </a:extLst>
          </p:cNvPr>
          <p:cNvCxnSpPr>
            <a:cxnSpLocks/>
          </p:cNvCxnSpPr>
          <p:nvPr/>
        </p:nvCxnSpPr>
        <p:spPr>
          <a:xfrm flipV="1">
            <a:off x="2294219" y="3195961"/>
            <a:ext cx="0" cy="273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E9C70F8-7123-0B5E-8A95-6BEF59963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965" y="915725"/>
            <a:ext cx="4118313" cy="108548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E0BC8C-D963-AA4D-0D12-BBF2DD27A411}"/>
              </a:ext>
            </a:extLst>
          </p:cNvPr>
          <p:cNvCxnSpPr>
            <a:cxnSpLocks/>
          </p:cNvCxnSpPr>
          <p:nvPr/>
        </p:nvCxnSpPr>
        <p:spPr>
          <a:xfrm flipV="1">
            <a:off x="10845097" y="2600310"/>
            <a:ext cx="0" cy="485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81A8541-4746-44F0-CA62-1F0451299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84" y="1986883"/>
            <a:ext cx="11837316" cy="423925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4C14FAD-68DB-BA1D-C529-78EF91117A95}"/>
              </a:ext>
            </a:extLst>
          </p:cNvPr>
          <p:cNvSpPr txBox="1"/>
          <p:nvPr/>
        </p:nvSpPr>
        <p:spPr>
          <a:xfrm>
            <a:off x="9608114" y="2516867"/>
            <a:ext cx="22028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T1518_c9b</a:t>
            </a:r>
            <a:r>
              <a:rPr lang="en-TW" sz="1200" b="1" dirty="0"/>
              <a:t> (well predicted one)</a:t>
            </a:r>
            <a:endParaRPr lang="en-TW" sz="12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AF5AC8-345D-519B-D75F-3EA35D26DC76}"/>
              </a:ext>
            </a:extLst>
          </p:cNvPr>
          <p:cNvCxnSpPr>
            <a:cxnSpLocks/>
          </p:cNvCxnSpPr>
          <p:nvPr/>
        </p:nvCxnSpPr>
        <p:spPr>
          <a:xfrm flipV="1">
            <a:off x="10668179" y="2839328"/>
            <a:ext cx="0" cy="589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34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1D5D-BC21-FE6C-199A-114DD8A93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289" y="1500931"/>
            <a:ext cx="10079421" cy="2387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TW" sz="4800" b="1" dirty="0"/>
              <a:t>Experiment - Remove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4D631-FD05-0882-9331-7401BF92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5479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87" y="194991"/>
            <a:ext cx="10515600" cy="1325563"/>
          </a:xfrm>
        </p:spPr>
        <p:txBody>
          <a:bodyPr/>
          <a:lstStyle/>
          <a:p>
            <a:r>
              <a:rPr lang="en-TW" b="1" dirty="0"/>
              <a:t>Remove t</a:t>
            </a:r>
            <a:r>
              <a:rPr lang="en-US" b="1" dirty="0"/>
              <a:t>he</a:t>
            </a:r>
            <a:r>
              <a:rPr lang="en-TW" b="1" dirty="0"/>
              <a:t> Popular TTPs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16</a:t>
            </a:fld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7CDFC-E113-286D-7492-B48D62D5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700" y="259422"/>
            <a:ext cx="4118313" cy="10854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6A60B-4774-B05F-C36D-7460481FF398}"/>
              </a:ext>
            </a:extLst>
          </p:cNvPr>
          <p:cNvSpPr txBox="1"/>
          <p:nvPr/>
        </p:nvSpPr>
        <p:spPr>
          <a:xfrm>
            <a:off x="602489" y="1409341"/>
            <a:ext cx="11268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these 5 TTPs from the dataset and then train it again: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More prediction on the non-single triplet case is like this: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5151C5-6271-45EB-8CFA-E5C035395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03" y="2298799"/>
            <a:ext cx="10991932" cy="3899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7FF2B0-AA72-4351-1DA5-2403B4004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900" y="2677692"/>
            <a:ext cx="64008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46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87" y="194991"/>
            <a:ext cx="10515600" cy="1325563"/>
          </a:xfrm>
        </p:spPr>
        <p:txBody>
          <a:bodyPr/>
          <a:lstStyle/>
          <a:p>
            <a:r>
              <a:rPr lang="en-TW" b="1" dirty="0"/>
              <a:t>Remove t</a:t>
            </a:r>
            <a:r>
              <a:rPr lang="en-US" b="1" dirty="0"/>
              <a:t>he</a:t>
            </a:r>
            <a:r>
              <a:rPr lang="en-TW" b="1" dirty="0"/>
              <a:t> Popular TTPs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17</a:t>
            </a:fld>
            <a:endParaRPr lang="en-TW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6A60B-4774-B05F-C36D-7460481FF398}"/>
              </a:ext>
            </a:extLst>
          </p:cNvPr>
          <p:cNvSpPr txBox="1"/>
          <p:nvPr/>
        </p:nvSpPr>
        <p:spPr>
          <a:xfrm>
            <a:off x="602489" y="1409341"/>
            <a:ext cx="11268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these 5 TTPs from the dataset and then train it again: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# of the predicted labels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3A8338-FDD8-5518-6FE4-C96D0419F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39" y="2304869"/>
            <a:ext cx="11392181" cy="405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90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1D5D-BC21-FE6C-199A-114DD8A93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289" y="1500931"/>
            <a:ext cx="10079421" cy="2387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TW" sz="4800" b="1" dirty="0"/>
              <a:t>GNN - Paper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4D631-FD05-0882-9331-7401BF92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18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3708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19</a:t>
            </a:fld>
            <a:endParaRPr lang="en-T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1571ED-9573-706A-BDFA-548120472BE4}"/>
              </a:ext>
            </a:extLst>
          </p:cNvPr>
          <p:cNvSpPr txBox="1"/>
          <p:nvPr/>
        </p:nvSpPr>
        <p:spPr>
          <a:xfrm>
            <a:off x="536844" y="1813173"/>
            <a:ext cx="1111831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/>
              <a:t>GraphSMOTE</a:t>
            </a:r>
            <a:r>
              <a:rPr lang="en-US" sz="3000" b="1" dirty="0"/>
              <a:t>: Imbalanced Node Classification on Graphs with Graph Neural Networks</a:t>
            </a:r>
          </a:p>
          <a:p>
            <a:pPr algn="ctr"/>
            <a:endParaRPr lang="en-US" sz="3000" b="1" dirty="0"/>
          </a:p>
          <a:p>
            <a:pPr algn="ctr"/>
            <a:r>
              <a:rPr lang="en-US" sz="2000" i="1" dirty="0"/>
              <a:t>WSDM ’21, March 8–12, 2021, Virtual Event, Israel</a:t>
            </a:r>
          </a:p>
          <a:p>
            <a:pPr algn="ctr"/>
            <a:r>
              <a:rPr lang="en-US" sz="2000" b="1" i="1" dirty="0" err="1"/>
              <a:t>Tianxiang</a:t>
            </a:r>
            <a:r>
              <a:rPr lang="en-US" sz="2000" b="1" i="1" dirty="0"/>
              <a:t> Zhao, Xiang Zhang, </a:t>
            </a:r>
            <a:r>
              <a:rPr lang="en-US" sz="2000" b="1" i="1" dirty="0" err="1"/>
              <a:t>Suhang</a:t>
            </a:r>
            <a:r>
              <a:rPr lang="en-US" sz="2000" b="1" i="1" dirty="0"/>
              <a:t> Wang</a:t>
            </a:r>
          </a:p>
          <a:p>
            <a:pPr algn="ctr"/>
            <a:r>
              <a:rPr lang="en-US" sz="1800" dirty="0">
                <a:effectLst/>
                <a:latin typeface="LinLibertineT"/>
              </a:rPr>
              <a:t>{tkz5084,xzz89,szw494}@</a:t>
            </a:r>
            <a:r>
              <a:rPr lang="en-US" sz="1800" dirty="0" err="1">
                <a:effectLst/>
                <a:latin typeface="LinLibertineT"/>
              </a:rPr>
              <a:t>psu.edu</a:t>
            </a:r>
            <a:br>
              <a:rPr lang="en-US" sz="1800" dirty="0">
                <a:effectLst/>
                <a:latin typeface="LinLibertineT"/>
              </a:rPr>
            </a:br>
            <a:r>
              <a:rPr lang="en-US" sz="1800" dirty="0">
                <a:effectLst/>
                <a:latin typeface="LinLibertineT"/>
              </a:rPr>
              <a:t>College of Information Science and Technology, Penn State University State College, The USA </a:t>
            </a:r>
            <a:endParaRPr lang="en-US" sz="2000" dirty="0">
              <a:effectLst/>
              <a:latin typeface="LinLibertineT"/>
            </a:endParaRPr>
          </a:p>
          <a:p>
            <a:pPr algn="ctr"/>
            <a:endParaRPr lang="en-US" sz="2400" dirty="0"/>
          </a:p>
          <a:p>
            <a:pPr algn="ctr"/>
            <a:r>
              <a:rPr lang="en-US" sz="2000" dirty="0">
                <a:hlinkClick r:id="rId3"/>
              </a:rPr>
              <a:t>https://github.com/TianxiangZhao/GraphSmote</a:t>
            </a:r>
            <a:r>
              <a:rPr lang="en-US" sz="2000" dirty="0"/>
              <a:t> </a:t>
            </a:r>
            <a:endParaRPr lang="en-TW" sz="2000" dirty="0"/>
          </a:p>
        </p:txBody>
      </p:sp>
    </p:spTree>
    <p:extLst>
      <p:ext uri="{BB962C8B-B14F-4D97-AF65-F5344CB8AC3E}">
        <p14:creationId xmlns:p14="http://schemas.microsoft.com/office/powerpoint/2010/main" val="4046683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9673-87E3-F155-70D6-C417699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136525"/>
            <a:ext cx="10515600" cy="1325563"/>
          </a:xfrm>
        </p:spPr>
        <p:txBody>
          <a:bodyPr/>
          <a:lstStyle/>
          <a:p>
            <a:r>
              <a:rPr lang="en-TW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97F4C-A696-D3C3-AB2B-F5D8B5959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040" y="1170623"/>
            <a:ext cx="10689336" cy="5030152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10000"/>
              </a:lnSpc>
              <a:buNone/>
            </a:pPr>
            <a:endParaRPr lang="en-TW" b="1" dirty="0"/>
          </a:p>
          <a:p>
            <a:pPr>
              <a:lnSpc>
                <a:spcPct val="110000"/>
              </a:lnSpc>
            </a:pPr>
            <a:r>
              <a:rPr lang="en-TW" b="1" dirty="0"/>
              <a:t>GNN</a:t>
            </a:r>
          </a:p>
          <a:p>
            <a:pPr lvl="1">
              <a:lnSpc>
                <a:spcPct val="110000"/>
              </a:lnSpc>
            </a:pPr>
            <a:r>
              <a:rPr lang="en-TW" b="1" dirty="0"/>
              <a:t>Experiment</a:t>
            </a:r>
          </a:p>
          <a:p>
            <a:pPr lvl="2">
              <a:lnSpc>
                <a:spcPct val="110000"/>
              </a:lnSpc>
            </a:pPr>
            <a:r>
              <a:rPr lang="en-TW" b="1" dirty="0"/>
              <a:t>Recap</a:t>
            </a:r>
          </a:p>
          <a:p>
            <a:pPr lvl="2">
              <a:lnSpc>
                <a:spcPct val="110000"/>
              </a:lnSpc>
            </a:pPr>
            <a:r>
              <a:rPr lang="en-TW" b="1" dirty="0"/>
              <a:t>Observe t</a:t>
            </a:r>
            <a:r>
              <a:rPr lang="en-US" b="1" dirty="0"/>
              <a:t>he</a:t>
            </a:r>
            <a:r>
              <a:rPr lang="en-TW" b="1" dirty="0"/>
              <a:t> distribution of the prediction</a:t>
            </a:r>
          </a:p>
          <a:p>
            <a:pPr lvl="2">
              <a:lnSpc>
                <a:spcPct val="110000"/>
              </a:lnSpc>
            </a:pPr>
            <a:r>
              <a:rPr lang="en-TW" b="1" dirty="0"/>
              <a:t>Remove the predictable TTP from the dataset</a:t>
            </a:r>
          </a:p>
          <a:p>
            <a:pPr lvl="1">
              <a:lnSpc>
                <a:spcPct val="110000"/>
              </a:lnSpc>
            </a:pPr>
            <a:r>
              <a:rPr lang="en-TW" b="1" dirty="0"/>
              <a:t>Paper </a:t>
            </a:r>
          </a:p>
          <a:p>
            <a:pPr lvl="2">
              <a:lnSpc>
                <a:spcPct val="110000"/>
              </a:lnSpc>
            </a:pPr>
            <a:r>
              <a:rPr lang="en-TW" b="1" dirty="0"/>
              <a:t>GraphSMOTE</a:t>
            </a:r>
          </a:p>
          <a:p>
            <a:pPr lvl="2">
              <a:lnSpc>
                <a:spcPct val="110000"/>
              </a:lnSpc>
            </a:pPr>
            <a:endParaRPr lang="en-TW" b="1" dirty="0"/>
          </a:p>
          <a:p>
            <a:pPr>
              <a:lnSpc>
                <a:spcPct val="110000"/>
              </a:lnSpc>
            </a:pPr>
            <a:r>
              <a:rPr lang="en-TW" b="1" dirty="0"/>
              <a:t>Future Work</a:t>
            </a:r>
          </a:p>
          <a:p>
            <a:pPr>
              <a:lnSpc>
                <a:spcPct val="110000"/>
              </a:lnSpc>
            </a:pPr>
            <a:endParaRPr lang="en-TW" dirty="0"/>
          </a:p>
          <a:p>
            <a:pPr>
              <a:lnSpc>
                <a:spcPct val="110000"/>
              </a:lnSpc>
            </a:pP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FCDC4-2B6D-0898-DA05-192201896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8948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4D631-FD05-0882-9331-7401BF92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20</a:t>
            </a:fld>
            <a:endParaRPr lang="en-TW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4F677B-41B5-6570-6F88-11EE86430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31" y="421542"/>
            <a:ext cx="3526415" cy="3423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35380A-C4C3-E6C7-88EF-DD895695ED59}"/>
              </a:ext>
            </a:extLst>
          </p:cNvPr>
          <p:cNvSpPr txBox="1"/>
          <p:nvPr/>
        </p:nvSpPr>
        <p:spPr>
          <a:xfrm>
            <a:off x="396630" y="4067908"/>
            <a:ext cx="35264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 err="1">
                <a:effectLst/>
              </a:rPr>
              <a:t>Tianxiang</a:t>
            </a:r>
            <a:r>
              <a:rPr lang="en-US" b="1" i="0" dirty="0">
                <a:effectLst/>
              </a:rPr>
              <a:t> Zhao</a:t>
            </a:r>
          </a:p>
          <a:p>
            <a:r>
              <a:rPr lang="en-US" b="0" i="0" dirty="0">
                <a:effectLst/>
              </a:rPr>
              <a:t>PhD student in PSU</a:t>
            </a:r>
          </a:p>
          <a:p>
            <a:endParaRPr lang="en-US" b="0" i="0" dirty="0">
              <a:effectLst/>
            </a:endParaRPr>
          </a:p>
          <a:p>
            <a:r>
              <a:rPr lang="en-US" b="0" i="0" dirty="0">
                <a:solidFill>
                  <a:schemeClr val="bg1">
                    <a:lumMod val="65000"/>
                  </a:schemeClr>
                </a:solidFill>
                <a:effectLst/>
              </a:rPr>
              <a:t>co-advised by </a:t>
            </a:r>
            <a:r>
              <a:rPr lang="en-US" b="0" i="0" dirty="0" err="1">
                <a:solidFill>
                  <a:schemeClr val="bg1">
                    <a:lumMod val="65000"/>
                  </a:schemeClr>
                </a:solidFill>
                <a:effectLst/>
              </a:rPr>
              <a:t>Prof.Xiang</a:t>
            </a:r>
            <a:r>
              <a:rPr lang="en-US" b="0" i="0" dirty="0">
                <a:solidFill>
                  <a:schemeClr val="bg1">
                    <a:lumMod val="65000"/>
                  </a:schemeClr>
                </a:solidFill>
                <a:effectLst/>
              </a:rPr>
              <a:t> Zhang and </a:t>
            </a:r>
            <a:r>
              <a:rPr lang="en-US" b="0" i="0" dirty="0" err="1">
                <a:solidFill>
                  <a:schemeClr val="bg1">
                    <a:lumMod val="65000"/>
                  </a:schemeClr>
                </a:solidFill>
                <a:effectLst/>
              </a:rPr>
              <a:t>Prof.Suhang</a:t>
            </a:r>
            <a:r>
              <a:rPr lang="en-US" b="0" i="0" dirty="0">
                <a:solidFill>
                  <a:schemeClr val="bg1">
                    <a:lumMod val="65000"/>
                  </a:schemeClr>
                </a:solidFill>
                <a:effectLst/>
              </a:rPr>
              <a:t> Wang.</a:t>
            </a:r>
            <a:endParaRPr lang="en-US" dirty="0">
              <a:solidFill>
                <a:schemeClr val="bg1">
                  <a:lumMod val="65000"/>
                </a:schemeClr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https://scholar.google.com/citations?user=pXkPq3YAAAAJ&amp;hl=en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endParaRPr lang="en-TW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1C2C2D-6EBA-05C5-8819-003919227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292" y="421541"/>
            <a:ext cx="3409596" cy="34236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03BE01-7C97-15F4-6FA4-372A069EA12C}"/>
              </a:ext>
            </a:extLst>
          </p:cNvPr>
          <p:cNvSpPr txBox="1"/>
          <p:nvPr/>
        </p:nvSpPr>
        <p:spPr>
          <a:xfrm>
            <a:off x="4224292" y="4067908"/>
            <a:ext cx="35264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effectLst/>
              </a:rPr>
              <a:t>Xiang Zhang</a:t>
            </a:r>
          </a:p>
          <a:p>
            <a:pPr algn="l"/>
            <a:r>
              <a:rPr lang="en-US" i="1" dirty="0">
                <a:effectLst/>
              </a:rPr>
              <a:t>Associate Professor in PSU</a:t>
            </a:r>
          </a:p>
          <a:p>
            <a:pPr algn="l"/>
            <a:endParaRPr lang="en-US" i="1" dirty="0"/>
          </a:p>
          <a:p>
            <a:pPr algn="l"/>
            <a:r>
              <a:rPr lang="en-US" b="0" i="0" dirty="0">
                <a:solidFill>
                  <a:srgbClr val="282828"/>
                </a:solidFill>
                <a:effectLst/>
              </a:rPr>
              <a:t>Data Mining, Machine Learning and Big Data Analytics</a:t>
            </a:r>
          </a:p>
          <a:p>
            <a:endParaRPr lang="en-US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https://ist.psu.edu/directory/xzz89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A17E78-5D79-3C69-0647-8BA0F1AA9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905" y="421541"/>
            <a:ext cx="3479752" cy="34236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1CD3E6-0C48-63D3-2BB1-9E49048C3E19}"/>
              </a:ext>
            </a:extLst>
          </p:cNvPr>
          <p:cNvSpPr txBox="1"/>
          <p:nvPr/>
        </p:nvSpPr>
        <p:spPr>
          <a:xfrm>
            <a:off x="8195905" y="4067908"/>
            <a:ext cx="35264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 err="1">
                <a:effectLst/>
              </a:rPr>
              <a:t>Suhang</a:t>
            </a:r>
            <a:r>
              <a:rPr lang="en-US" b="1" i="0" dirty="0">
                <a:effectLst/>
              </a:rPr>
              <a:t> Wang</a:t>
            </a:r>
          </a:p>
          <a:p>
            <a:pPr algn="l"/>
            <a:r>
              <a:rPr lang="en-US" i="1" dirty="0">
                <a:effectLst/>
              </a:rPr>
              <a:t>Associate Professor in PSU</a:t>
            </a:r>
          </a:p>
          <a:p>
            <a:pPr algn="l"/>
            <a:endParaRPr lang="en-US" i="1" dirty="0"/>
          </a:p>
          <a:p>
            <a:pPr algn="l"/>
            <a:r>
              <a:rPr lang="en-US" dirty="0">
                <a:solidFill>
                  <a:srgbClr val="000000"/>
                </a:solidFill>
              </a:rPr>
              <a:t>D</a:t>
            </a:r>
            <a:r>
              <a:rPr lang="en-US" b="0" i="0" dirty="0">
                <a:solidFill>
                  <a:srgbClr val="000000"/>
                </a:solidFill>
                <a:effectLst/>
              </a:rPr>
              <a:t>ata </a:t>
            </a:r>
            <a:r>
              <a:rPr lang="en-US" dirty="0">
                <a:solidFill>
                  <a:srgbClr val="000000"/>
                </a:solidFill>
              </a:rPr>
              <a:t>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ining, Machine </a:t>
            </a:r>
            <a:r>
              <a:rPr lang="en-US" dirty="0">
                <a:solidFill>
                  <a:srgbClr val="000000"/>
                </a:solidFill>
              </a:rPr>
              <a:t>L</a:t>
            </a:r>
            <a:r>
              <a:rPr lang="en-US" b="0" i="0" dirty="0">
                <a:solidFill>
                  <a:srgbClr val="000000"/>
                </a:solidFill>
                <a:effectLst/>
              </a:rPr>
              <a:t>earning and Social Media Mining</a:t>
            </a:r>
            <a:endParaRPr lang="en-US" i="1" dirty="0">
              <a:effectLst/>
            </a:endParaRPr>
          </a:p>
          <a:p>
            <a:pPr algn="l"/>
            <a:endParaRPr lang="en-US" i="1" dirty="0">
              <a:solidFill>
                <a:schemeClr val="accent1"/>
              </a:solidFill>
            </a:endParaRPr>
          </a:p>
          <a:p>
            <a:pPr algn="l"/>
            <a:r>
              <a:rPr lang="en-US" i="1" dirty="0">
                <a:solidFill>
                  <a:schemeClr val="accent1"/>
                </a:solidFill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https://suhangwang.ist.psu.edu/</a:t>
            </a:r>
            <a:r>
              <a:rPr lang="en-US" i="1" dirty="0">
                <a:solidFill>
                  <a:schemeClr val="accent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5819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87" y="194991"/>
            <a:ext cx="10515600" cy="1325563"/>
          </a:xfrm>
        </p:spPr>
        <p:txBody>
          <a:bodyPr/>
          <a:lstStyle/>
          <a:p>
            <a:r>
              <a:rPr lang="en-TW" b="1" dirty="0"/>
              <a:t>GraphSMOTE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21</a:t>
            </a:fld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1E62F-310D-F534-2A80-68AF6BE3A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362" y="1451199"/>
            <a:ext cx="5468730" cy="2116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845DA1-66DB-542C-DDF2-69BB3EA373A7}"/>
              </a:ext>
            </a:extLst>
          </p:cNvPr>
          <p:cNvSpPr txBox="1"/>
          <p:nvPr/>
        </p:nvSpPr>
        <p:spPr>
          <a:xfrm>
            <a:off x="607990" y="3616488"/>
            <a:ext cx="7552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42424"/>
                </a:solidFill>
                <a:effectLst/>
                <a:latin typeface="sohne"/>
              </a:rPr>
              <a:t>Synthesized Minority Oversampling Technique (SMOTE)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9D4B1E-B171-81FF-0B5F-9E418BE02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72" y="4219455"/>
            <a:ext cx="3418976" cy="26064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1F14A-4078-CF3C-8CCA-5083AC71E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908" y="4219454"/>
            <a:ext cx="3364713" cy="26064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A923EC-6AE4-0316-7684-F6BD5B1D91DB}"/>
              </a:ext>
            </a:extLst>
          </p:cNvPr>
          <p:cNvSpPr txBox="1"/>
          <p:nvPr/>
        </p:nvSpPr>
        <p:spPr>
          <a:xfrm>
            <a:off x="2045369" y="486578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K=3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E49E6-BA28-68F4-4909-32A130289B24}"/>
              </a:ext>
            </a:extLst>
          </p:cNvPr>
          <p:cNvSpPr txBox="1"/>
          <p:nvPr/>
        </p:nvSpPr>
        <p:spPr>
          <a:xfrm>
            <a:off x="5697551" y="4771234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N=3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A84DD9-9FFB-3312-DEC6-CA3CD5280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732" y="6079070"/>
            <a:ext cx="4725329" cy="3790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530F-87E3-2F99-1128-46CFCDD410F6}"/>
              </a:ext>
            </a:extLst>
          </p:cNvPr>
          <p:cNvSpPr txBox="1"/>
          <p:nvPr/>
        </p:nvSpPr>
        <p:spPr>
          <a:xfrm>
            <a:off x="607990" y="1371144"/>
            <a:ext cx="1110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42424"/>
                </a:solidFill>
                <a:effectLst/>
                <a:latin typeface="sohne"/>
              </a:rPr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E5FE7-E03B-AEBD-1A1F-5575FB651ACA}"/>
              </a:ext>
            </a:extLst>
          </p:cNvPr>
          <p:cNvSpPr txBox="1"/>
          <p:nvPr/>
        </p:nvSpPr>
        <p:spPr>
          <a:xfrm>
            <a:off x="8442864" y="4302982"/>
            <a:ext cx="32238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en-TW" dirty="0"/>
              <a:t>sed on i.i.d.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TW" dirty="0"/>
              <a:t>oesn’t consider the structure of the graph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en-TW" dirty="0"/>
              <a:t>o edge connection between the nodes</a:t>
            </a:r>
          </a:p>
          <a:p>
            <a:r>
              <a:rPr lang="en-TW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86265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87" y="194991"/>
            <a:ext cx="10515600" cy="1325563"/>
          </a:xfrm>
        </p:spPr>
        <p:txBody>
          <a:bodyPr/>
          <a:lstStyle/>
          <a:p>
            <a:r>
              <a:rPr lang="en-TW" b="1" dirty="0"/>
              <a:t>GraphSMOTE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22</a:t>
            </a:fld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E43691-BF32-FC95-962B-D158829D1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371144"/>
            <a:ext cx="7772400" cy="4399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D3546A-52B6-187A-1909-4E4C54F5B9FC}"/>
              </a:ext>
            </a:extLst>
          </p:cNvPr>
          <p:cNvSpPr txBox="1"/>
          <p:nvPr/>
        </p:nvSpPr>
        <p:spPr>
          <a:xfrm>
            <a:off x="542223" y="1585813"/>
            <a:ext cx="20437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sz="2600" b="1" dirty="0"/>
              <a:t>Framework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DD260C-7439-8683-309B-02F014A79742}"/>
              </a:ext>
            </a:extLst>
          </p:cNvPr>
          <p:cNvSpPr txBox="1"/>
          <p:nvPr/>
        </p:nvSpPr>
        <p:spPr>
          <a:xfrm>
            <a:off x="838037" y="2078256"/>
            <a:ext cx="416017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i="0" dirty="0">
              <a:solidFill>
                <a:srgbClr val="242424"/>
              </a:solidFill>
              <a:effectLst/>
              <a:latin typeface="so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3263B"/>
                </a:solidFill>
                <a:effectLst/>
                <a:latin typeface="-apple-system"/>
              </a:rPr>
              <a:t>a GNN-based feature extractor</a:t>
            </a:r>
          </a:p>
          <a:p>
            <a:r>
              <a:rPr lang="en-US" sz="2000" dirty="0">
                <a:solidFill>
                  <a:srgbClr val="23263B"/>
                </a:solidFill>
                <a:latin typeface="-apple-system"/>
                <a:sym typeface="Wingdings" pitchFamily="2" charset="2"/>
              </a:rPr>
              <a:t>      </a:t>
            </a:r>
            <a:r>
              <a:rPr lang="en-US" sz="2000" dirty="0">
                <a:solidFill>
                  <a:srgbClr val="23263B"/>
                </a:solidFill>
                <a:latin typeface="-apple-system"/>
              </a:rPr>
              <a:t>Use </a:t>
            </a:r>
            <a:r>
              <a:rPr lang="en-US" sz="2000" b="1" dirty="0" err="1">
                <a:solidFill>
                  <a:srgbClr val="23263B"/>
                </a:solidFill>
                <a:latin typeface="-apple-system"/>
              </a:rPr>
              <a:t>GraphSAGE</a:t>
            </a:r>
            <a:endParaRPr lang="en-US" sz="2000" b="1" dirty="0">
              <a:solidFill>
                <a:srgbClr val="23263B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3263B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3263B"/>
                </a:solidFill>
                <a:effectLst/>
                <a:latin typeface="-apple-system"/>
              </a:rPr>
              <a:t>Synthetic Node Generation</a:t>
            </a:r>
          </a:p>
          <a:p>
            <a:r>
              <a:rPr lang="en-US" sz="2000" dirty="0">
                <a:solidFill>
                  <a:srgbClr val="23263B"/>
                </a:solidFill>
                <a:latin typeface="-apple-system"/>
              </a:rPr>
              <a:t>     </a:t>
            </a:r>
            <a:r>
              <a:rPr lang="en-US" sz="2000" dirty="0">
                <a:solidFill>
                  <a:srgbClr val="23263B"/>
                </a:solidFill>
                <a:latin typeface="-apple-system"/>
                <a:sym typeface="Wingdings" pitchFamily="2" charset="2"/>
              </a:rPr>
              <a:t> </a:t>
            </a:r>
            <a:r>
              <a:rPr lang="en-US" sz="2000" dirty="0">
                <a:solidFill>
                  <a:srgbClr val="23263B"/>
                </a:solidFill>
                <a:latin typeface="-apple-system"/>
              </a:rPr>
              <a:t>Use </a:t>
            </a:r>
            <a:r>
              <a:rPr lang="en-US" sz="2000" b="1" dirty="0">
                <a:solidFill>
                  <a:srgbClr val="23263B"/>
                </a:solidFill>
                <a:latin typeface="-apple-system"/>
              </a:rPr>
              <a:t>SMOTE</a:t>
            </a:r>
            <a:r>
              <a:rPr lang="en-US" sz="2000" dirty="0">
                <a:solidFill>
                  <a:srgbClr val="23263B"/>
                </a:solidFill>
                <a:latin typeface="-apple-system"/>
              </a:rPr>
              <a:t>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3263B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3263B"/>
                </a:solidFill>
                <a:latin typeface="-apple-system"/>
              </a:rPr>
              <a:t>E</a:t>
            </a:r>
            <a:r>
              <a:rPr lang="en-US" sz="2000" b="0" i="0" dirty="0">
                <a:solidFill>
                  <a:srgbClr val="23263B"/>
                </a:solidFill>
                <a:effectLst/>
                <a:latin typeface="-apple-system"/>
              </a:rPr>
              <a:t>dge Generator</a:t>
            </a:r>
          </a:p>
          <a:p>
            <a:r>
              <a:rPr lang="en-US" sz="2000" dirty="0">
                <a:solidFill>
                  <a:srgbClr val="23263B"/>
                </a:solidFill>
                <a:latin typeface="-apple-system"/>
              </a:rPr>
              <a:t>     </a:t>
            </a:r>
            <a:r>
              <a:rPr lang="en-US" sz="2000" dirty="0">
                <a:solidFill>
                  <a:srgbClr val="23263B"/>
                </a:solidFill>
                <a:latin typeface="-apple-system"/>
                <a:sym typeface="Wingdings" pitchFamily="2" charset="2"/>
              </a:rPr>
              <a:t> </a:t>
            </a:r>
            <a:r>
              <a:rPr lang="en-US" sz="2000" b="0" i="0" dirty="0">
                <a:solidFill>
                  <a:srgbClr val="121212"/>
                </a:solidFill>
                <a:effectLst/>
                <a:latin typeface="-apple-system"/>
              </a:rPr>
              <a:t>weighted inne</a:t>
            </a:r>
            <a:r>
              <a:rPr lang="en-US" sz="2000" dirty="0">
                <a:solidFill>
                  <a:srgbClr val="121212"/>
                </a:solidFill>
                <a:latin typeface="-apple-system"/>
              </a:rPr>
              <a:t>r </a:t>
            </a:r>
            <a:r>
              <a:rPr lang="en-US" sz="2000" b="0" i="0" dirty="0">
                <a:solidFill>
                  <a:srgbClr val="121212"/>
                </a:solidFill>
                <a:effectLst/>
                <a:latin typeface="-apple-system"/>
              </a:rPr>
              <a:t>product </a:t>
            </a:r>
            <a:r>
              <a:rPr lang="en-US" sz="2000" b="1" i="0" dirty="0">
                <a:solidFill>
                  <a:srgbClr val="121212"/>
                </a:solidFill>
                <a:effectLst/>
                <a:latin typeface="-apple-system"/>
              </a:rPr>
              <a:t>decoder</a:t>
            </a:r>
          </a:p>
          <a:p>
            <a:pPr lvl="1"/>
            <a:endParaRPr lang="en-US" sz="2000" b="0" i="0" dirty="0">
              <a:solidFill>
                <a:srgbClr val="23263B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3263B"/>
                </a:solidFill>
                <a:effectLst/>
                <a:latin typeface="-apple-system"/>
              </a:rPr>
              <a:t>GNN Classifier (downstream task)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i="0" dirty="0">
              <a:solidFill>
                <a:srgbClr val="242424"/>
              </a:solidFill>
              <a:effectLst/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131600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1D5D-BC21-FE6C-199A-114DD8A93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6037"/>
            <a:ext cx="9144000" cy="2387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TW" b="1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4D631-FD05-0882-9331-7401BF92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23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0354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19088"/>
            <a:ext cx="10515600" cy="1325563"/>
          </a:xfrm>
        </p:spPr>
        <p:txBody>
          <a:bodyPr/>
          <a:lstStyle/>
          <a:p>
            <a:r>
              <a:rPr lang="en-TW" b="1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0A74B-6281-327F-44E6-1E41A778A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78" y="1584061"/>
            <a:ext cx="10800644" cy="483288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TW" b="1" dirty="0"/>
              <a:t>GNN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Try some other methods to improve the performance of single triplet issue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Figure out why the model can detect the </a:t>
            </a:r>
            <a:r>
              <a:rPr lang="en-US" sz="2000" b="1" dirty="0"/>
              <a:t>T1518_c9b </a:t>
            </a:r>
            <a:r>
              <a:rPr lang="en-US" sz="2000" dirty="0"/>
              <a:t>(if available?)</a:t>
            </a:r>
            <a:endParaRPr lang="en-TW" dirty="0"/>
          </a:p>
          <a:p>
            <a:pPr lvl="2">
              <a:lnSpc>
                <a:spcPct val="110000"/>
              </a:lnSpc>
            </a:pPr>
            <a:r>
              <a:rPr lang="en-TW" dirty="0"/>
              <a:t>Read the </a:t>
            </a:r>
            <a:r>
              <a:rPr lang="en-TW" b="1" dirty="0"/>
              <a:t>GraphSMOTE</a:t>
            </a:r>
            <a:r>
              <a:rPr lang="en-TW" dirty="0"/>
              <a:t> paper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24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21199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4D631-FD05-0882-9331-7401BF92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25</a:t>
            </a:fld>
            <a:endParaRPr lang="en-TW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89D94C-6796-FFAC-888D-5EC2B2407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4970"/>
            <a:ext cx="9144000" cy="2387600"/>
          </a:xfrm>
        </p:spPr>
        <p:txBody>
          <a:bodyPr/>
          <a:lstStyle/>
          <a:p>
            <a:r>
              <a:rPr lang="en-TW" b="1" dirty="0"/>
              <a:t>Thanks!!</a:t>
            </a:r>
          </a:p>
        </p:txBody>
      </p:sp>
    </p:spTree>
    <p:extLst>
      <p:ext uri="{BB962C8B-B14F-4D97-AF65-F5344CB8AC3E}">
        <p14:creationId xmlns:p14="http://schemas.microsoft.com/office/powerpoint/2010/main" val="2872018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4D631-FD05-0882-9331-7401BF92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26</a:t>
            </a:fld>
            <a:endParaRPr lang="en-TW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89D94C-6796-FFAC-888D-5EC2B2407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4970"/>
            <a:ext cx="9144000" cy="2387600"/>
          </a:xfrm>
        </p:spPr>
        <p:txBody>
          <a:bodyPr/>
          <a:lstStyle/>
          <a:p>
            <a:r>
              <a:rPr lang="en-TW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854643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87" y="194991"/>
            <a:ext cx="10515600" cy="1325563"/>
          </a:xfrm>
        </p:spPr>
        <p:txBody>
          <a:bodyPr/>
          <a:lstStyle/>
          <a:p>
            <a:r>
              <a:rPr lang="en-TW" b="1" dirty="0"/>
              <a:t>Observation on Different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27</a:t>
            </a:fld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3C103-2883-1B57-B1B2-E173F3A48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23" y="1376568"/>
            <a:ext cx="10268363" cy="4997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4BAFBA-1CB9-82A9-40AE-9817EFAF8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537" y="4909932"/>
            <a:ext cx="6108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4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79" y="86444"/>
            <a:ext cx="10515600" cy="1325563"/>
          </a:xfrm>
        </p:spPr>
        <p:txBody>
          <a:bodyPr/>
          <a:lstStyle/>
          <a:p>
            <a:r>
              <a:rPr lang="en-TW" b="1" dirty="0"/>
              <a:t>Experiment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28</a:t>
            </a:fld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68797-CB82-0116-07DD-1366D6F7C47E}"/>
              </a:ext>
            </a:extLst>
          </p:cNvPr>
          <p:cNvSpPr txBox="1"/>
          <p:nvPr/>
        </p:nvSpPr>
        <p:spPr>
          <a:xfrm>
            <a:off x="513227" y="1213008"/>
            <a:ext cx="113126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TW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TW" sz="2600" b="1" dirty="0"/>
              <a:t>Experiment 3: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C</a:t>
            </a:r>
            <a:r>
              <a:rPr lang="en-TW" sz="2600" dirty="0"/>
              <a:t>onsider the </a:t>
            </a:r>
            <a:r>
              <a:rPr lang="en-TW" sz="2600" b="1" dirty="0"/>
              <a:t>neighbor</a:t>
            </a:r>
            <a:r>
              <a:rPr lang="en-TW" sz="2600" dirty="0"/>
              <a:t> benign nodes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TW" sz="2600" dirty="0"/>
              <a:t>Edge classification</a:t>
            </a:r>
          </a:p>
          <a:p>
            <a:pPr lvl="1"/>
            <a:endParaRPr lang="en-US" sz="2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Given a graph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600" dirty="0">
                <a:sym typeface="Wingdings" pitchFamily="2" charset="2"/>
              </a:rPr>
              <a:t> label the triplets</a:t>
            </a:r>
          </a:p>
          <a:p>
            <a:pPr lvl="1"/>
            <a:r>
              <a:rPr lang="en-US" sz="2600" dirty="0">
                <a:sym typeface="Wingdings" pitchFamily="2" charset="2"/>
              </a:rPr>
              <a:t>	with the benign or the specific AP</a:t>
            </a:r>
            <a:endParaRPr lang="en-TW" sz="2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TW" sz="2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AB3FA-BB6B-E4C8-8145-FDEBB61DE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012" y="1930400"/>
            <a:ext cx="4242867" cy="3312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8F98B8-0069-83E5-49F9-BF1FDC1B0337}"/>
              </a:ext>
            </a:extLst>
          </p:cNvPr>
          <p:cNvSpPr txBox="1"/>
          <p:nvPr/>
        </p:nvSpPr>
        <p:spPr>
          <a:xfrm>
            <a:off x="7611533" y="305966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benign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F8FDF4-AECB-8DDD-5292-1D64EE905306}"/>
              </a:ext>
            </a:extLst>
          </p:cNvPr>
          <p:cNvSpPr txBox="1"/>
          <p:nvPr/>
        </p:nvSpPr>
        <p:spPr>
          <a:xfrm>
            <a:off x="8915400" y="3059668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T1003.001</a:t>
            </a:r>
          </a:p>
        </p:txBody>
      </p:sp>
    </p:spTree>
    <p:extLst>
      <p:ext uri="{BB962C8B-B14F-4D97-AF65-F5344CB8AC3E}">
        <p14:creationId xmlns:p14="http://schemas.microsoft.com/office/powerpoint/2010/main" val="406231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87" y="194991"/>
            <a:ext cx="10515600" cy="1325563"/>
          </a:xfrm>
        </p:spPr>
        <p:txBody>
          <a:bodyPr/>
          <a:lstStyle/>
          <a:p>
            <a:r>
              <a:rPr lang="en-TW" b="1" dirty="0"/>
              <a:t>Experiment 3 - Oversampling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29</a:t>
            </a:fld>
            <a:endParaRPr lang="en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69F20-0060-D263-F1DC-41D6CD8A4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87" y="1405124"/>
            <a:ext cx="11505534" cy="5066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FE75CD-A8AF-DF47-EECC-F058AEF0A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743" y="4710113"/>
            <a:ext cx="5232400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843E4A-4D13-E598-CE9C-ED4DE8D91FD2}"/>
              </a:ext>
            </a:extLst>
          </p:cNvPr>
          <p:cNvSpPr txBox="1"/>
          <p:nvPr/>
        </p:nvSpPr>
        <p:spPr>
          <a:xfrm>
            <a:off x="668846" y="1212777"/>
            <a:ext cx="3435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00" dirty="0"/>
              <a:t>Bar Chart of hidden dimension = 256:</a:t>
            </a:r>
          </a:p>
        </p:txBody>
      </p:sp>
    </p:spTree>
    <p:extLst>
      <p:ext uri="{BB962C8B-B14F-4D97-AF65-F5344CB8AC3E}">
        <p14:creationId xmlns:p14="http://schemas.microsoft.com/office/powerpoint/2010/main" val="2363602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1D5D-BC21-FE6C-199A-114DD8A93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289" y="1500931"/>
            <a:ext cx="10079421" cy="2387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TW" sz="4800" b="1" dirty="0"/>
              <a:t>Experiment -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4D631-FD05-0882-9331-7401BF92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71118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87" y="194991"/>
            <a:ext cx="10515600" cy="1325563"/>
          </a:xfrm>
        </p:spPr>
        <p:txBody>
          <a:bodyPr/>
          <a:lstStyle/>
          <a:p>
            <a:r>
              <a:rPr lang="en-TW" b="1" dirty="0"/>
              <a:t>Experiment 3 - Oversampling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30</a:t>
            </a:fld>
            <a:endParaRPr lang="en-T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1571ED-9573-706A-BDFA-548120472BE4}"/>
              </a:ext>
            </a:extLst>
          </p:cNvPr>
          <p:cNvSpPr txBox="1"/>
          <p:nvPr/>
        </p:nvSpPr>
        <p:spPr>
          <a:xfrm>
            <a:off x="568311" y="1414401"/>
            <a:ext cx="11268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Current Trial: </a:t>
            </a:r>
            <a:r>
              <a:rPr lang="en-US" sz="2400" dirty="0"/>
              <a:t>Duplicate the data with single triplets </a:t>
            </a:r>
            <a:r>
              <a:rPr lang="en-US" sz="2200" dirty="0">
                <a:sym typeface="Wingdings" pitchFamily="2" charset="2"/>
              </a:rPr>
              <a:t></a:t>
            </a:r>
            <a:r>
              <a:rPr lang="en-US" sz="2400" dirty="0">
                <a:sym typeface="Wingdings" pitchFamily="2" charset="2"/>
              </a:rPr>
              <a:t> 20, 40, 80, 320 times</a:t>
            </a:r>
            <a:endParaRPr lang="en-TW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E52AC-0E67-CCD1-1166-ECB39FB59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93" y="5111750"/>
            <a:ext cx="5207000" cy="124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D972DD-0555-01AC-7D14-F02801FCA7F2}"/>
              </a:ext>
            </a:extLst>
          </p:cNvPr>
          <p:cNvSpPr txBox="1"/>
          <p:nvPr/>
        </p:nvSpPr>
        <p:spPr>
          <a:xfrm>
            <a:off x="161994" y="554938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80 times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40C777-F9B9-13AF-9257-DBA45FFC0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293" y="3790702"/>
            <a:ext cx="5207000" cy="1206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2D99E-B192-E98E-821B-1EFE48FCF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693" y="2447946"/>
            <a:ext cx="5181600" cy="127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DF55D8-92CE-CA6E-E408-A61F6EA76742}"/>
              </a:ext>
            </a:extLst>
          </p:cNvPr>
          <p:cNvSpPr txBox="1"/>
          <p:nvPr/>
        </p:nvSpPr>
        <p:spPr>
          <a:xfrm>
            <a:off x="161993" y="4219048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40 times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4B9190-F177-330E-10F7-0C98F8014ACB}"/>
              </a:ext>
            </a:extLst>
          </p:cNvPr>
          <p:cNvSpPr txBox="1"/>
          <p:nvPr/>
        </p:nvSpPr>
        <p:spPr>
          <a:xfrm>
            <a:off x="161405" y="289828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20 times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073933C-0287-DFC8-459E-9016B06FE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6915" y="2503250"/>
            <a:ext cx="5054600" cy="1104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A4305F-495A-8454-DF94-16515B9C31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3105" y="3968502"/>
            <a:ext cx="5118410" cy="1028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9F89658-A67A-313E-EAB0-841038B298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6415" y="5302436"/>
            <a:ext cx="52451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0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87" y="194991"/>
            <a:ext cx="10515600" cy="1325563"/>
          </a:xfrm>
        </p:spPr>
        <p:txBody>
          <a:bodyPr/>
          <a:lstStyle/>
          <a:p>
            <a:r>
              <a:rPr lang="en-TW" b="1" dirty="0"/>
              <a:t>Experiment 3 - Oversampling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31</a:t>
            </a:fld>
            <a:endParaRPr lang="en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D9437-5E6E-A571-64EE-C0FDDD627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" b="30478"/>
          <a:stretch/>
        </p:blipFill>
        <p:spPr>
          <a:xfrm>
            <a:off x="116096" y="1520554"/>
            <a:ext cx="12075904" cy="47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52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79" y="273051"/>
            <a:ext cx="10515600" cy="1325563"/>
          </a:xfrm>
        </p:spPr>
        <p:txBody>
          <a:bodyPr/>
          <a:lstStyle/>
          <a:p>
            <a:r>
              <a:rPr lang="en-TW" b="1" dirty="0"/>
              <a:t>Experiment 3 -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32</a:t>
            </a:fld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F20B32-F160-EF09-F6B3-E796CBC92447}"/>
              </a:ext>
            </a:extLst>
          </p:cNvPr>
          <p:cNvSpPr txBox="1"/>
          <p:nvPr/>
        </p:nvSpPr>
        <p:spPr>
          <a:xfrm>
            <a:off x="557160" y="1414401"/>
            <a:ext cx="112687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Concept</a:t>
            </a:r>
            <a:r>
              <a:rPr lang="zh-TW" altLang="en-US" sz="2400" dirty="0"/>
              <a:t> </a:t>
            </a:r>
            <a:r>
              <a:rPr lang="en-US" altLang="zh-TW" sz="2400" dirty="0"/>
              <a:t>from the DGL official website</a:t>
            </a:r>
            <a:r>
              <a:rPr lang="en-US" sz="2400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TW" sz="2400" dirty="0"/>
              <a:t>Let the dgl graph’s edge data have the attribute: </a:t>
            </a:r>
            <a:r>
              <a:rPr lang="en-TW" sz="2400" b="1" dirty="0"/>
              <a:t>edata[“label”]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TW" sz="2400" dirty="0"/>
              <a:t>Use </a:t>
            </a:r>
            <a:r>
              <a:rPr lang="en-TW" sz="2400" b="1" dirty="0"/>
              <a:t>GraphSAGE</a:t>
            </a:r>
            <a:r>
              <a:rPr lang="en-TW" sz="2400" dirty="0"/>
              <a:t> model to get the new </a:t>
            </a:r>
            <a:r>
              <a:rPr lang="en-TW" sz="2400" b="1" dirty="0"/>
              <a:t>node</a:t>
            </a:r>
            <a:r>
              <a:rPr lang="en-TW" sz="2400" dirty="0"/>
              <a:t> </a:t>
            </a:r>
            <a:r>
              <a:rPr lang="en-TW" sz="2400" b="1" dirty="0"/>
              <a:t>embedding</a:t>
            </a:r>
            <a:r>
              <a:rPr lang="en-TW" sz="2400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Use </a:t>
            </a:r>
            <a:r>
              <a:rPr lang="en-US" sz="2400" b="1" dirty="0"/>
              <a:t>MLP</a:t>
            </a:r>
            <a:r>
              <a:rPr lang="en-US" sz="2400" dirty="0"/>
              <a:t> model to get the </a:t>
            </a:r>
            <a:r>
              <a:rPr lang="en-US" sz="2400" b="1" dirty="0"/>
              <a:t>score</a:t>
            </a:r>
            <a:r>
              <a:rPr lang="en-US" sz="2400" dirty="0"/>
              <a:t> of the edge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TW" sz="2400" dirty="0"/>
              <a:t>Concatenate these two models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TW" sz="2400" dirty="0"/>
              <a:t>Train the final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W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C6F78C-BBF9-9683-309E-0BC8BEA32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540" y="3095680"/>
            <a:ext cx="4208159" cy="6666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24985D-E584-04E5-32E5-431A92A8B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759" y="3957746"/>
            <a:ext cx="7772400" cy="239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1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79" y="273051"/>
            <a:ext cx="10515600" cy="1325563"/>
          </a:xfrm>
        </p:spPr>
        <p:txBody>
          <a:bodyPr/>
          <a:lstStyle/>
          <a:p>
            <a:r>
              <a:rPr lang="en-TW" b="1" dirty="0"/>
              <a:t>Experiment 3 -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33</a:t>
            </a:fld>
            <a:endParaRPr lang="en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C04B0-1F3C-0E66-9DC7-2477A638C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93" y="4322618"/>
            <a:ext cx="7208568" cy="2033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D75DA0-0B25-98EF-6602-482964D9C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302" y="1455588"/>
            <a:ext cx="4004261" cy="2521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73249D-2CE9-1CDC-8F45-807D6A873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93" y="1459463"/>
            <a:ext cx="6577997" cy="227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20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79" y="273051"/>
            <a:ext cx="10515600" cy="1325563"/>
          </a:xfrm>
        </p:spPr>
        <p:txBody>
          <a:bodyPr/>
          <a:lstStyle/>
          <a:p>
            <a:r>
              <a:rPr lang="en-TW" b="1" dirty="0"/>
              <a:t>Experiment 3 -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34</a:t>
            </a:fld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9B6677-9578-A8E3-6E45-9596D645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949" y="2142599"/>
            <a:ext cx="7772400" cy="376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64AC2-6904-0162-2919-C3D341D36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949" y="2518856"/>
            <a:ext cx="6585065" cy="378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D8E196-1F10-3B08-0D95-FF9825B123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079" t="1818" r="921" b="168"/>
          <a:stretch/>
        </p:blipFill>
        <p:spPr>
          <a:xfrm>
            <a:off x="1115438" y="3872964"/>
            <a:ext cx="4773039" cy="1631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B3742E-F989-16FE-D0C6-B466B0FA55E2}"/>
              </a:ext>
            </a:extLst>
          </p:cNvPr>
          <p:cNvSpPr txBox="1"/>
          <p:nvPr/>
        </p:nvSpPr>
        <p:spPr>
          <a:xfrm>
            <a:off x="678873" y="1432360"/>
            <a:ext cx="106651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sz="2000" b="1" dirty="0"/>
              <a:t>Format of the edge labels: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TW" dirty="0"/>
              <a:t>abel 65 is benign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B7994-1AFD-8540-869D-073E4DB34EB0}"/>
              </a:ext>
            </a:extLst>
          </p:cNvPr>
          <p:cNvSpPr txBox="1"/>
          <p:nvPr/>
        </p:nvSpPr>
        <p:spPr>
          <a:xfrm>
            <a:off x="678873" y="3176363"/>
            <a:ext cx="10665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sz="2000" b="1" dirty="0"/>
              <a:t>Classification report</a:t>
            </a:r>
            <a:r>
              <a:rPr lang="en-TW" sz="20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23940-BD56-EFF5-87D5-69BBCB8F1AC9}"/>
              </a:ext>
            </a:extLst>
          </p:cNvPr>
          <p:cNvSpPr txBox="1"/>
          <p:nvPr/>
        </p:nvSpPr>
        <p:spPr>
          <a:xfrm>
            <a:off x="1069776" y="5569286"/>
            <a:ext cx="10665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sz="2000" b="1" dirty="0"/>
              <a:t>Macro average </a:t>
            </a:r>
            <a:r>
              <a:rPr lang="en-TW" sz="2000" dirty="0"/>
              <a:t>is similar to previous experiments </a:t>
            </a:r>
            <a:r>
              <a:rPr lang="en-TW" dirty="0">
                <a:sym typeface="Wingdings" pitchFamily="2" charset="2"/>
              </a:rPr>
              <a:t></a:t>
            </a:r>
            <a:r>
              <a:rPr lang="en-TW" sz="2000" dirty="0">
                <a:sym typeface="Wingdings" pitchFamily="2" charset="2"/>
              </a:rPr>
              <a:t> won’t be affected by benign</a:t>
            </a:r>
            <a:endParaRPr lang="en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sz="2000" b="1" dirty="0"/>
              <a:t>Weighted average </a:t>
            </a:r>
            <a:r>
              <a:rPr lang="en-TW" sz="2000" dirty="0"/>
              <a:t>is very high since the # of the benign is high(</a:t>
            </a:r>
            <a:r>
              <a:rPr lang="en-TW" sz="2000" dirty="0">
                <a:sym typeface="Wingdings" pitchFamily="2" charset="2"/>
              </a:rPr>
              <a:t>unbalanced)</a:t>
            </a:r>
            <a:r>
              <a:rPr lang="en-TW" sz="2000" dirty="0"/>
              <a:t> and predictable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sz="2000" dirty="0"/>
              <a:t>TransX family performs better than secureBERT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BCD21C-2C31-A064-1080-FCA2BEBF4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3720" y="3828846"/>
            <a:ext cx="5191234" cy="17195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33EB6B-EB5B-7DD6-050F-5BD51E799103}"/>
              </a:ext>
            </a:extLst>
          </p:cNvPr>
          <p:cNvSpPr txBox="1"/>
          <p:nvPr/>
        </p:nvSpPr>
        <p:spPr>
          <a:xfrm>
            <a:off x="990754" y="3533504"/>
            <a:ext cx="3095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sz="1400" dirty="0"/>
              <a:t>transR_50: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B12F8-1B7F-AB47-A07F-7D5053F83D2D}"/>
              </a:ext>
            </a:extLst>
          </p:cNvPr>
          <p:cNvSpPr txBox="1"/>
          <p:nvPr/>
        </p:nvSpPr>
        <p:spPr>
          <a:xfrm>
            <a:off x="6402365" y="3521069"/>
            <a:ext cx="3095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sz="1400" dirty="0"/>
              <a:t>secureBERT_50: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BC429C-06C8-8586-8D18-C31A35C0A29A}"/>
              </a:ext>
            </a:extLst>
          </p:cNvPr>
          <p:cNvSpPr/>
          <p:nvPr/>
        </p:nvSpPr>
        <p:spPr>
          <a:xfrm>
            <a:off x="2698045" y="5079071"/>
            <a:ext cx="2506133" cy="42518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E23514-1D20-E111-4D01-6C01D406C3E1}"/>
              </a:ext>
            </a:extLst>
          </p:cNvPr>
          <p:cNvSpPr/>
          <p:nvPr/>
        </p:nvSpPr>
        <p:spPr>
          <a:xfrm>
            <a:off x="8421191" y="5098746"/>
            <a:ext cx="2596765" cy="42518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03864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87" y="194991"/>
            <a:ext cx="10515600" cy="1325563"/>
          </a:xfrm>
        </p:spPr>
        <p:txBody>
          <a:bodyPr/>
          <a:lstStyle/>
          <a:p>
            <a:r>
              <a:rPr lang="en-TW" b="1" dirty="0"/>
              <a:t>Experiment 3 –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35</a:t>
            </a:fld>
            <a:endParaRPr lang="en-T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1571ED-9573-706A-BDFA-548120472BE4}"/>
              </a:ext>
            </a:extLst>
          </p:cNvPr>
          <p:cNvSpPr txBox="1"/>
          <p:nvPr/>
        </p:nvSpPr>
        <p:spPr>
          <a:xfrm>
            <a:off x="568311" y="1271960"/>
            <a:ext cx="11268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Current Trial 1: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Add the </a:t>
            </a:r>
            <a:r>
              <a:rPr lang="en-US" sz="2400" b="1" dirty="0"/>
              <a:t>noise</a:t>
            </a:r>
            <a:r>
              <a:rPr lang="en-US" sz="2400" dirty="0"/>
              <a:t> to the node feature</a:t>
            </a:r>
            <a:endParaRPr lang="en-TW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67B17-62FB-B319-7D55-A92C16785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35" y="2076939"/>
            <a:ext cx="10539454" cy="3256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82DF97-916D-D046-2F81-CC0F3CA83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962" y="4717080"/>
            <a:ext cx="52197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73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87" y="194991"/>
            <a:ext cx="10515600" cy="1325563"/>
          </a:xfrm>
        </p:spPr>
        <p:txBody>
          <a:bodyPr/>
          <a:lstStyle/>
          <a:p>
            <a:r>
              <a:rPr lang="en-TW" b="1" dirty="0"/>
              <a:t>Experiment 3 – K-fold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36</a:t>
            </a:fld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13577-070D-C3B0-6E64-2D8B658A1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706" y="1421780"/>
            <a:ext cx="6744587" cy="493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95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87" y="194991"/>
            <a:ext cx="10515600" cy="1325563"/>
          </a:xfrm>
        </p:spPr>
        <p:txBody>
          <a:bodyPr/>
          <a:lstStyle/>
          <a:p>
            <a:r>
              <a:rPr lang="en-TW" b="1" dirty="0"/>
              <a:t>Oversampling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4</a:t>
            </a:fld>
            <a:endParaRPr lang="en-T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1571ED-9573-706A-BDFA-548120472BE4}"/>
              </a:ext>
            </a:extLst>
          </p:cNvPr>
          <p:cNvSpPr txBox="1"/>
          <p:nvPr/>
        </p:nvSpPr>
        <p:spPr>
          <a:xfrm>
            <a:off x="568311" y="1414401"/>
            <a:ext cx="112687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Previous Trial: hope to see the result on </a:t>
            </a:r>
            <a:r>
              <a:rPr lang="en-US" altLang="zh-TW" sz="2400" b="1" dirty="0"/>
              <a:t>training</a:t>
            </a:r>
            <a:r>
              <a:rPr lang="en-US" altLang="zh-TW" sz="2400" dirty="0"/>
              <a:t> dataset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U</a:t>
            </a:r>
            <a:r>
              <a:rPr lang="en-TW" sz="2400" dirty="0"/>
              <a:t>se data with </a:t>
            </a:r>
            <a:r>
              <a:rPr lang="en-TW" sz="2400" b="1" dirty="0"/>
              <a:t>320 </a:t>
            </a:r>
            <a:r>
              <a:rPr lang="en-TW" sz="2400" dirty="0"/>
              <a:t>times single triplet </a:t>
            </a:r>
            <a:r>
              <a:rPr lang="en-TW" sz="2200" dirty="0">
                <a:sym typeface="Wingdings" pitchFamily="2" charset="2"/>
              </a:rPr>
              <a:t></a:t>
            </a:r>
            <a:r>
              <a:rPr lang="en-TW" sz="2400" dirty="0">
                <a:sym typeface="Wingdings" pitchFamily="2" charset="2"/>
              </a:rPr>
              <a:t> # of training data = </a:t>
            </a:r>
            <a:r>
              <a:rPr lang="en-TW" sz="24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13657600 </a:t>
            </a:r>
            <a:endParaRPr lang="en-TW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</a:t>
            </a:r>
            <a:r>
              <a:rPr lang="en-TW" sz="2400" dirty="0"/>
              <a:t>arger hidden </a:t>
            </a:r>
            <a:r>
              <a:rPr lang="en-TW" sz="2400" b="1" dirty="0"/>
              <a:t>dimension</a:t>
            </a:r>
            <a:r>
              <a:rPr lang="en-TW" sz="2400" dirty="0"/>
              <a:t> </a:t>
            </a:r>
            <a:r>
              <a:rPr lang="en-TW" sz="2200" dirty="0">
                <a:sym typeface="Wingdings" pitchFamily="2" charset="2"/>
              </a:rPr>
              <a:t></a:t>
            </a:r>
            <a:r>
              <a:rPr lang="en-TW" sz="2400" dirty="0">
                <a:sym typeface="Wingdings" pitchFamily="2" charset="2"/>
              </a:rPr>
              <a:t> more neurons to remember the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Let the model </a:t>
            </a:r>
            <a:r>
              <a:rPr lang="en-US" sz="2400" b="1" dirty="0"/>
              <a:t>overfit</a:t>
            </a:r>
            <a:r>
              <a:rPr lang="en-US" sz="2400" dirty="0"/>
              <a:t> first </a:t>
            </a:r>
            <a:r>
              <a:rPr lang="en-US" sz="2400" dirty="0">
                <a:sym typeface="Wingdings" pitchFamily="2" charset="2"/>
              </a:rPr>
              <a:t> Succeed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TW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07364-696D-3924-1EC9-65BD0AACF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852" y="2974395"/>
            <a:ext cx="7826296" cy="38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7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87" y="194991"/>
            <a:ext cx="10515600" cy="1325563"/>
          </a:xfrm>
        </p:spPr>
        <p:txBody>
          <a:bodyPr/>
          <a:lstStyle/>
          <a:p>
            <a:r>
              <a:rPr lang="en-TW" b="1" dirty="0"/>
              <a:t>Observation on Different Dimension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5</a:t>
            </a:fld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CE83B-3312-32DA-F01B-3A4513AC9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77" y="1285051"/>
            <a:ext cx="10515599" cy="51469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3D5A27-E373-0B29-D0D8-F53D8BAA0B2B}"/>
              </a:ext>
            </a:extLst>
          </p:cNvPr>
          <p:cNvSpPr txBox="1"/>
          <p:nvPr/>
        </p:nvSpPr>
        <p:spPr>
          <a:xfrm>
            <a:off x="9287138" y="129595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/>
              <a:t>T1518_c9b…</a:t>
            </a:r>
          </a:p>
        </p:txBody>
      </p:sp>
    </p:spTree>
    <p:extLst>
      <p:ext uri="{BB962C8B-B14F-4D97-AF65-F5344CB8AC3E}">
        <p14:creationId xmlns:p14="http://schemas.microsoft.com/office/powerpoint/2010/main" val="359842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87" y="194991"/>
            <a:ext cx="10515600" cy="1325563"/>
          </a:xfrm>
        </p:spPr>
        <p:txBody>
          <a:bodyPr/>
          <a:lstStyle/>
          <a:p>
            <a:r>
              <a:rPr lang="en-TW" b="1" dirty="0"/>
              <a:t>Observation on Different Dimension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6</a:t>
            </a:fld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FD964-55AA-A2DD-6256-D5CEEB8BB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02528"/>
            <a:ext cx="10515599" cy="5069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BA363A-C36F-E28B-B5AF-944D1A267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112" y="1520554"/>
            <a:ext cx="7620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0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87" y="194991"/>
            <a:ext cx="10515600" cy="1325563"/>
          </a:xfrm>
        </p:spPr>
        <p:txBody>
          <a:bodyPr/>
          <a:lstStyle/>
          <a:p>
            <a:r>
              <a:rPr lang="en-TW" b="1" dirty="0"/>
              <a:t>Observation on Different Embedding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7</a:t>
            </a:fld>
            <a:endParaRPr lang="en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DADAA-9944-4C82-B9EC-B48110959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86157"/>
            <a:ext cx="10515600" cy="507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28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87" y="194991"/>
            <a:ext cx="10515600" cy="1325563"/>
          </a:xfrm>
        </p:spPr>
        <p:txBody>
          <a:bodyPr/>
          <a:lstStyle/>
          <a:p>
            <a:r>
              <a:rPr lang="en-TW" b="1" dirty="0"/>
              <a:t>Observation on Different Embedding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8</a:t>
            </a:fld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F502E-C885-B4A9-CF01-A3DD5C2D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70" y="1337485"/>
            <a:ext cx="10246060" cy="5018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E9A6FC-BE29-35CD-63C1-5659B82A9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957" y="1586528"/>
            <a:ext cx="7772400" cy="99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03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BED-E48C-5E7F-2273-C55CCE9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87" y="194991"/>
            <a:ext cx="10515600" cy="1325563"/>
          </a:xfrm>
        </p:spPr>
        <p:txBody>
          <a:bodyPr/>
          <a:lstStyle/>
          <a:p>
            <a:r>
              <a:rPr lang="en-TW" b="1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4B9F-7DE8-0932-BD70-B0BA453E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6E10-B3DB-CB42-894C-E44038C8B0C4}" type="slidenum">
              <a:rPr lang="en-TW" smtClean="0"/>
              <a:t>9</a:t>
            </a:fld>
            <a:endParaRPr lang="en-T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1571ED-9573-706A-BDFA-548120472BE4}"/>
              </a:ext>
            </a:extLst>
          </p:cNvPr>
          <p:cNvSpPr txBox="1"/>
          <p:nvPr/>
        </p:nvSpPr>
        <p:spPr>
          <a:xfrm>
            <a:off x="585254" y="1627432"/>
            <a:ext cx="11268761" cy="2802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</a:t>
            </a:r>
            <a:r>
              <a:rPr lang="en-TW" sz="2400" dirty="0"/>
              <a:t>oticed that </a:t>
            </a:r>
            <a:r>
              <a:rPr lang="en-US" sz="2400" b="1" dirty="0"/>
              <a:t>T1518_c9b</a:t>
            </a:r>
            <a:r>
              <a:rPr lang="en-TW" sz="2400" dirty="0"/>
              <a:t> always got predicted in all t</a:t>
            </a:r>
            <a:r>
              <a:rPr lang="en-US" sz="2400" dirty="0"/>
              <a:t>he</a:t>
            </a:r>
            <a:r>
              <a:rPr lang="en-TW" sz="2400" dirty="0"/>
              <a:t> experiments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Hidden D</a:t>
            </a:r>
            <a:r>
              <a:rPr lang="en-TW" sz="2400" b="1" dirty="0"/>
              <a:t>imension</a:t>
            </a:r>
            <a:r>
              <a:rPr lang="en-TW" sz="2400" dirty="0"/>
              <a:t> do have an effect on the result </a:t>
            </a:r>
            <a:r>
              <a:rPr lang="en-TW" sz="2400" dirty="0">
                <a:sym typeface="Wingdings" pitchFamily="2" charset="2"/>
              </a:rPr>
              <a:t> but it’s all about from 0 to 0.05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TW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W" sz="2400" b="1" dirty="0">
                <a:sym typeface="Wingdings" pitchFamily="2" charset="2"/>
              </a:rPr>
              <a:t>Embedding</a:t>
            </a:r>
            <a:r>
              <a:rPr lang="en-TW" sz="2400" dirty="0">
                <a:sym typeface="Wingdings" pitchFamily="2" charset="2"/>
              </a:rPr>
              <a:t> (transR_50 and tansH_150) seems to have the similar result  try more</a:t>
            </a:r>
          </a:p>
        </p:txBody>
      </p:sp>
    </p:spTree>
    <p:extLst>
      <p:ext uri="{BB962C8B-B14F-4D97-AF65-F5344CB8AC3E}">
        <p14:creationId xmlns:p14="http://schemas.microsoft.com/office/powerpoint/2010/main" val="2524816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51224</TotalTime>
  <Words>1426</Words>
  <Application>Microsoft Macintosh PowerPoint</Application>
  <PresentationFormat>Widescreen</PresentationFormat>
  <Paragraphs>256</Paragraphs>
  <Slides>36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-apple-system</vt:lpstr>
      <vt:lpstr>LinLibertineT</vt:lpstr>
      <vt:lpstr>sohne</vt:lpstr>
      <vt:lpstr>source-serif-pro</vt:lpstr>
      <vt:lpstr>Arial</vt:lpstr>
      <vt:lpstr>Calibri</vt:lpstr>
      <vt:lpstr>Calibri Light</vt:lpstr>
      <vt:lpstr>Helvetica Neue</vt:lpstr>
      <vt:lpstr>Office Theme</vt:lpstr>
      <vt:lpstr>Progess of the Project</vt:lpstr>
      <vt:lpstr>Outline</vt:lpstr>
      <vt:lpstr>Experiment - Recap</vt:lpstr>
      <vt:lpstr>Oversampling</vt:lpstr>
      <vt:lpstr>Observation on Different Dimension</vt:lpstr>
      <vt:lpstr>Observation on Different Dimension</vt:lpstr>
      <vt:lpstr>Observation on Different Embedding</vt:lpstr>
      <vt:lpstr>Observation on Different Embedding</vt:lpstr>
      <vt:lpstr>Conclusion</vt:lpstr>
      <vt:lpstr>Experiment - Observe </vt:lpstr>
      <vt:lpstr>Thoughts</vt:lpstr>
      <vt:lpstr>Ensemble - Voting</vt:lpstr>
      <vt:lpstr>Observation of the Prediction</vt:lpstr>
      <vt:lpstr>Observation of the Prediction</vt:lpstr>
      <vt:lpstr>Experiment - Remove </vt:lpstr>
      <vt:lpstr>Remove the Popular TTPs</vt:lpstr>
      <vt:lpstr>Remove the Popular TTPs</vt:lpstr>
      <vt:lpstr>GNN - Paper</vt:lpstr>
      <vt:lpstr>PowerPoint Presentation</vt:lpstr>
      <vt:lpstr>PowerPoint Presentation</vt:lpstr>
      <vt:lpstr>GraphSMOTE</vt:lpstr>
      <vt:lpstr>GraphSMOTE</vt:lpstr>
      <vt:lpstr>Future Work</vt:lpstr>
      <vt:lpstr>Future Work</vt:lpstr>
      <vt:lpstr>Thanks!!</vt:lpstr>
      <vt:lpstr>Appendix</vt:lpstr>
      <vt:lpstr>Observation on Different Model</vt:lpstr>
      <vt:lpstr>Experiment 3</vt:lpstr>
      <vt:lpstr>Experiment 3 - Oversampling</vt:lpstr>
      <vt:lpstr>Experiment 3 - Oversampling</vt:lpstr>
      <vt:lpstr>Experiment 3 - Oversampling</vt:lpstr>
      <vt:lpstr>Experiment 3 - Model</vt:lpstr>
      <vt:lpstr>Experiment 3 - Model</vt:lpstr>
      <vt:lpstr>Experiment 3 - Result</vt:lpstr>
      <vt:lpstr>Experiment 3 – Noise</vt:lpstr>
      <vt:lpstr>Experiment 3 – K-fold 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of My Project</dc:title>
  <dc:creator>白宗民</dc:creator>
  <cp:lastModifiedBy>白宗民</cp:lastModifiedBy>
  <cp:revision>88</cp:revision>
  <dcterms:created xsi:type="dcterms:W3CDTF">2023-07-11T02:48:10Z</dcterms:created>
  <dcterms:modified xsi:type="dcterms:W3CDTF">2023-11-17T10:47:16Z</dcterms:modified>
</cp:coreProperties>
</file>